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3" r:id="rId6"/>
    <p:sldId id="260" r:id="rId7"/>
    <p:sldId id="261" r:id="rId8"/>
    <p:sldId id="262" r:id="rId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200" d="100"/>
          <a:sy n="200" d="100"/>
        </p:scale>
        <p:origin x="-696"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printerSettings" Target="printerSettings/printerSettings1.bin"/><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AE94B99-C794-B948-AF39-89BC2AFAA8FC}" type="datetimeFigureOut">
              <a:rPr lang="en-US" smtClean="0"/>
              <a:t>7/9/14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0C1CA9-8852-E741-9CDC-680F216D4A1F}" type="slidenum">
              <a:rPr lang="en-US" smtClean="0"/>
              <a:t>‹#›</a:t>
            </a:fld>
            <a:endParaRPr lang="en-US"/>
          </a:p>
        </p:txBody>
      </p:sp>
    </p:spTree>
    <p:extLst>
      <p:ext uri="{BB962C8B-B14F-4D97-AF65-F5344CB8AC3E}">
        <p14:creationId xmlns:p14="http://schemas.microsoft.com/office/powerpoint/2010/main" val="27437253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Strabo is the name of our system.  The results</a:t>
            </a:r>
            <a:r>
              <a:rPr lang="en-US" baseline="0" dirty="0" smtClean="0"/>
              <a:t> from Strabo are shown in the first and third column.   The second column shows the results of R2V on the same map.  As you can see from the results, R2V does poorly on this map due to the thickness of the roads.  This can be fixed in R2V, but it requires significant effort to properly set the parameters.   Strabo only requires a few example labels.</a:t>
            </a:r>
            <a:endParaRPr lang="en-US" dirty="0"/>
          </a:p>
        </p:txBody>
      </p:sp>
      <p:sp>
        <p:nvSpPr>
          <p:cNvPr id="4" name="Slide Number Placeholder 3"/>
          <p:cNvSpPr>
            <a:spLocks noGrp="1"/>
          </p:cNvSpPr>
          <p:nvPr>
            <p:ph type="sldNum" sz="quarter" idx="10"/>
          </p:nvPr>
        </p:nvSpPr>
        <p:spPr/>
        <p:txBody>
          <a:bodyPr/>
          <a:lstStyle/>
          <a:p>
            <a:pPr>
              <a:defRPr/>
            </a:pPr>
            <a:fld id="{83CDBAB7-7FE9-7140-85F0-724A52C3BF6B}" type="slidenum">
              <a:rPr lang="en-US" smtClean="0"/>
              <a:pPr>
                <a:defRPr/>
              </a:pPr>
              <a:t>4</a:t>
            </a:fld>
            <a:endParaRPr lang="en-US"/>
          </a:p>
        </p:txBody>
      </p:sp>
    </p:spTree>
    <p:extLst>
      <p:ext uri="{BB962C8B-B14F-4D97-AF65-F5344CB8AC3E}">
        <p14:creationId xmlns:p14="http://schemas.microsoft.com/office/powerpoint/2010/main" val="136507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Strabo is the name of our system.  The results</a:t>
            </a:r>
            <a:r>
              <a:rPr lang="en-US" baseline="0" dirty="0" smtClean="0"/>
              <a:t> from Strabo are shown in the first and third column.   The second column shows the results of R2V on the same map.  As you can see from the results, R2V does poorly on this map due to the thickness of the roads.  This can be fixed in R2V, but it requires significant effort to properly set the parameters.   Strabo only requires a few example labels.</a:t>
            </a:r>
            <a:endParaRPr lang="en-US" dirty="0"/>
          </a:p>
        </p:txBody>
      </p:sp>
      <p:sp>
        <p:nvSpPr>
          <p:cNvPr id="4" name="Slide Number Placeholder 3"/>
          <p:cNvSpPr>
            <a:spLocks noGrp="1"/>
          </p:cNvSpPr>
          <p:nvPr>
            <p:ph type="sldNum" sz="quarter" idx="10"/>
          </p:nvPr>
        </p:nvSpPr>
        <p:spPr/>
        <p:txBody>
          <a:bodyPr/>
          <a:lstStyle/>
          <a:p>
            <a:pPr>
              <a:defRPr/>
            </a:pPr>
            <a:fld id="{83CDBAB7-7FE9-7140-85F0-724A52C3BF6B}" type="slidenum">
              <a:rPr lang="en-US" smtClean="0"/>
              <a:pPr>
                <a:defRPr/>
              </a:pPr>
              <a:t>5</a:t>
            </a:fld>
            <a:endParaRPr lang="en-US"/>
          </a:p>
        </p:txBody>
      </p:sp>
    </p:spTree>
    <p:extLst>
      <p:ext uri="{BB962C8B-B14F-4D97-AF65-F5344CB8AC3E}">
        <p14:creationId xmlns:p14="http://schemas.microsoft.com/office/powerpoint/2010/main" val="136507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5038" eaLnBrk="0" hangingPunct="0">
              <a:defRPr sz="1600">
                <a:solidFill>
                  <a:schemeClr val="tx1"/>
                </a:solidFill>
                <a:latin typeface="Tahoma" charset="0"/>
                <a:ea typeface="ＭＳ Ｐゴシック" charset="0"/>
                <a:cs typeface="ＭＳ Ｐゴシック" charset="0"/>
              </a:defRPr>
            </a:lvl1pPr>
            <a:lvl2pPr marL="742950" indent="-285750" defTabSz="935038" eaLnBrk="0" hangingPunct="0">
              <a:defRPr sz="1600">
                <a:solidFill>
                  <a:schemeClr val="tx1"/>
                </a:solidFill>
                <a:latin typeface="Tahoma" charset="0"/>
                <a:ea typeface="ＭＳ Ｐゴシック" charset="0"/>
              </a:defRPr>
            </a:lvl2pPr>
            <a:lvl3pPr marL="1143000" indent="-228600" defTabSz="935038" eaLnBrk="0" hangingPunct="0">
              <a:defRPr sz="1600">
                <a:solidFill>
                  <a:schemeClr val="tx1"/>
                </a:solidFill>
                <a:latin typeface="Tahoma" charset="0"/>
                <a:ea typeface="ＭＳ Ｐゴシック" charset="0"/>
              </a:defRPr>
            </a:lvl3pPr>
            <a:lvl4pPr marL="1600200" indent="-228600" defTabSz="935038" eaLnBrk="0" hangingPunct="0">
              <a:defRPr sz="1600">
                <a:solidFill>
                  <a:schemeClr val="tx1"/>
                </a:solidFill>
                <a:latin typeface="Tahoma" charset="0"/>
                <a:ea typeface="ＭＳ Ｐゴシック" charset="0"/>
              </a:defRPr>
            </a:lvl4pPr>
            <a:lvl5pPr marL="2057400" indent="-228600" defTabSz="935038" eaLnBrk="0" hangingPunct="0">
              <a:defRPr sz="1600">
                <a:solidFill>
                  <a:schemeClr val="tx1"/>
                </a:solidFill>
                <a:latin typeface="Tahoma" charset="0"/>
                <a:ea typeface="ＭＳ Ｐゴシック" charset="0"/>
              </a:defRPr>
            </a:lvl5pPr>
            <a:lvl6pPr marL="2514600" indent="-228600" defTabSz="935038" eaLnBrk="0" fontAlgn="base" hangingPunct="0">
              <a:spcBef>
                <a:spcPct val="0"/>
              </a:spcBef>
              <a:spcAft>
                <a:spcPct val="0"/>
              </a:spcAft>
              <a:defRPr sz="1600">
                <a:solidFill>
                  <a:schemeClr val="tx1"/>
                </a:solidFill>
                <a:latin typeface="Tahoma" charset="0"/>
                <a:ea typeface="ＭＳ Ｐゴシック" charset="0"/>
              </a:defRPr>
            </a:lvl6pPr>
            <a:lvl7pPr marL="2971800" indent="-228600" defTabSz="935038" eaLnBrk="0" fontAlgn="base" hangingPunct="0">
              <a:spcBef>
                <a:spcPct val="0"/>
              </a:spcBef>
              <a:spcAft>
                <a:spcPct val="0"/>
              </a:spcAft>
              <a:defRPr sz="1600">
                <a:solidFill>
                  <a:schemeClr val="tx1"/>
                </a:solidFill>
                <a:latin typeface="Tahoma" charset="0"/>
                <a:ea typeface="ＭＳ Ｐゴシック" charset="0"/>
              </a:defRPr>
            </a:lvl7pPr>
            <a:lvl8pPr marL="3429000" indent="-228600" defTabSz="935038" eaLnBrk="0" fontAlgn="base" hangingPunct="0">
              <a:spcBef>
                <a:spcPct val="0"/>
              </a:spcBef>
              <a:spcAft>
                <a:spcPct val="0"/>
              </a:spcAft>
              <a:defRPr sz="1600">
                <a:solidFill>
                  <a:schemeClr val="tx1"/>
                </a:solidFill>
                <a:latin typeface="Tahoma" charset="0"/>
                <a:ea typeface="ＭＳ Ｐゴシック" charset="0"/>
              </a:defRPr>
            </a:lvl8pPr>
            <a:lvl9pPr marL="3886200" indent="-228600" defTabSz="935038" eaLnBrk="0" fontAlgn="base" hangingPunct="0">
              <a:spcBef>
                <a:spcPct val="0"/>
              </a:spcBef>
              <a:spcAft>
                <a:spcPct val="0"/>
              </a:spcAft>
              <a:defRPr sz="1600">
                <a:solidFill>
                  <a:schemeClr val="tx1"/>
                </a:solidFill>
                <a:latin typeface="Tahoma" charset="0"/>
                <a:ea typeface="ＭＳ Ｐゴシック" charset="0"/>
              </a:defRPr>
            </a:lvl9pPr>
          </a:lstStyle>
          <a:p>
            <a:pPr eaLnBrk="1" hangingPunct="1"/>
            <a:fld id="{E9CB23C9-05AB-0744-9D9C-94D40BEB0483}" type="slidenum">
              <a:rPr lang="zh-TW" altLang="en-US" sz="1200">
                <a:latin typeface="Arial" charset="0"/>
                <a:ea typeface="ヒラギノ角ゴ Pro W3" charset="0"/>
                <a:cs typeface="ヒラギノ角ゴ Pro W3" charset="0"/>
              </a:rPr>
              <a:pPr eaLnBrk="1" hangingPunct="1"/>
              <a:t>6</a:t>
            </a:fld>
            <a:endParaRPr lang="en-US" altLang="zh-TW" sz="1200">
              <a:latin typeface="Arial" charset="0"/>
              <a:ea typeface="ヒラギノ角ゴ Pro W3" charset="0"/>
              <a:cs typeface="ヒラギノ角ゴ Pro W3" charset="0"/>
            </a:endParaRPr>
          </a:p>
        </p:txBody>
      </p:sp>
      <p:sp>
        <p:nvSpPr>
          <p:cNvPr id="19458" name="Rectangle 2"/>
          <p:cNvSpPr>
            <a:spLocks noGrp="1" noRot="1" noChangeAspect="1" noChangeArrowheads="1" noTextEdit="1"/>
          </p:cNvSpPr>
          <p:nvPr>
            <p:ph type="sldImg"/>
          </p:nvPr>
        </p:nvSpPr>
        <p:spPr>
          <a:ln/>
        </p:spPr>
      </p:sp>
      <p:sp>
        <p:nvSpPr>
          <p:cNvPr id="19459" name="Rectangle 3"/>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zh-TW" dirty="0" smtClean="0">
                <a:latin typeface="Arial" charset="0"/>
                <a:ea typeface="ＭＳ Ｐゴシック" charset="0"/>
                <a:cs typeface="ＭＳ Ｐゴシック" charset="0"/>
              </a:rPr>
              <a:t>The</a:t>
            </a:r>
            <a:r>
              <a:rPr lang="en-US" altLang="zh-TW" baseline="0" dirty="0" smtClean="0">
                <a:latin typeface="Arial" charset="0"/>
                <a:ea typeface="ＭＳ Ｐゴシック" charset="0"/>
                <a:cs typeface="ＭＳ Ｐゴシック" charset="0"/>
              </a:rPr>
              <a:t> overall approach to extract the text on a map is first to extract the raster layer of the text, identify the individual text strings, rotate those strings to horizontal, run a commercial OCR product on the rotated text string, and build a database with the recognized text, the </a:t>
            </a:r>
            <a:r>
              <a:rPr lang="en-US" altLang="zh-TW" baseline="0" dirty="0" err="1" smtClean="0">
                <a:latin typeface="Arial" charset="0"/>
                <a:ea typeface="ＭＳ Ｐゴシック" charset="0"/>
                <a:cs typeface="ＭＳ Ｐゴシック" charset="0"/>
              </a:rPr>
              <a:t>lat</a:t>
            </a:r>
            <a:r>
              <a:rPr lang="en-US" altLang="zh-TW" baseline="0" dirty="0" smtClean="0">
                <a:latin typeface="Arial" charset="0"/>
                <a:ea typeface="ＭＳ Ｐゴシック" charset="0"/>
                <a:cs typeface="ＭＳ Ｐゴシック" charset="0"/>
              </a:rPr>
              <a:t>/long coordinates on the map, and the rotation of the original string.</a:t>
            </a:r>
            <a:endParaRPr lang="zh-TW" altLang="en-US" dirty="0">
              <a:latin typeface="Arial" charset="0"/>
              <a:ea typeface="ＭＳ Ｐゴシック" charset="0"/>
              <a:cs typeface="ＭＳ Ｐゴシック"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final results is shown</a:t>
            </a:r>
            <a:r>
              <a:rPr lang="en-US" baseline="0" dirty="0" smtClean="0"/>
              <a:t> in ArcGIS where we overlay the extract roads on top of the original map.</a:t>
            </a:r>
            <a:endParaRPr lang="en-US" dirty="0"/>
          </a:p>
        </p:txBody>
      </p:sp>
      <p:sp>
        <p:nvSpPr>
          <p:cNvPr id="4" name="Slide Number Placeholder 3"/>
          <p:cNvSpPr>
            <a:spLocks noGrp="1"/>
          </p:cNvSpPr>
          <p:nvPr>
            <p:ph type="sldNum" sz="quarter" idx="10"/>
          </p:nvPr>
        </p:nvSpPr>
        <p:spPr/>
        <p:txBody>
          <a:bodyPr/>
          <a:lstStyle/>
          <a:p>
            <a:pPr>
              <a:defRPr/>
            </a:pPr>
            <a:fld id="{83CDBAB7-7FE9-7140-85F0-724A52C3BF6B}" type="slidenum">
              <a:rPr lang="en-US" smtClean="0"/>
              <a:pPr>
                <a:defRPr/>
              </a:pPr>
              <a:t>7</a:t>
            </a:fld>
            <a:endParaRPr lang="en-US"/>
          </a:p>
        </p:txBody>
      </p:sp>
    </p:spTree>
    <p:extLst>
      <p:ext uri="{BB962C8B-B14F-4D97-AF65-F5344CB8AC3E}">
        <p14:creationId xmlns:p14="http://schemas.microsoft.com/office/powerpoint/2010/main" val="1006549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65C83C9-07FF-2947-B1EF-548F43E1F60D}" type="datetimeFigureOut">
              <a:rPr lang="en-US" smtClean="0"/>
              <a:t>7/9/14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5BF420-2130-8A44-8051-A011958BC321}" type="slidenum">
              <a:rPr lang="en-US" smtClean="0"/>
              <a:t>‹#›</a:t>
            </a:fld>
            <a:endParaRPr lang="en-US"/>
          </a:p>
        </p:txBody>
      </p:sp>
    </p:spTree>
    <p:extLst>
      <p:ext uri="{BB962C8B-B14F-4D97-AF65-F5344CB8AC3E}">
        <p14:creationId xmlns:p14="http://schemas.microsoft.com/office/powerpoint/2010/main" val="2792404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5C83C9-07FF-2947-B1EF-548F43E1F60D}" type="datetimeFigureOut">
              <a:rPr lang="en-US" smtClean="0"/>
              <a:t>7/9/14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5BF420-2130-8A44-8051-A011958BC321}" type="slidenum">
              <a:rPr lang="en-US" smtClean="0"/>
              <a:t>‹#›</a:t>
            </a:fld>
            <a:endParaRPr lang="en-US"/>
          </a:p>
        </p:txBody>
      </p:sp>
    </p:spTree>
    <p:extLst>
      <p:ext uri="{BB962C8B-B14F-4D97-AF65-F5344CB8AC3E}">
        <p14:creationId xmlns:p14="http://schemas.microsoft.com/office/powerpoint/2010/main" val="464119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5C83C9-07FF-2947-B1EF-548F43E1F60D}" type="datetimeFigureOut">
              <a:rPr lang="en-US" smtClean="0"/>
              <a:t>7/9/14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5BF420-2130-8A44-8051-A011958BC321}" type="slidenum">
              <a:rPr lang="en-US" smtClean="0"/>
              <a:t>‹#›</a:t>
            </a:fld>
            <a:endParaRPr lang="en-US"/>
          </a:p>
        </p:txBody>
      </p:sp>
    </p:spTree>
    <p:extLst>
      <p:ext uri="{BB962C8B-B14F-4D97-AF65-F5344CB8AC3E}">
        <p14:creationId xmlns:p14="http://schemas.microsoft.com/office/powerpoint/2010/main" val="956933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5C83C9-07FF-2947-B1EF-548F43E1F60D}" type="datetimeFigureOut">
              <a:rPr lang="en-US" smtClean="0"/>
              <a:t>7/9/14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5BF420-2130-8A44-8051-A011958BC321}" type="slidenum">
              <a:rPr lang="en-US" smtClean="0"/>
              <a:t>‹#›</a:t>
            </a:fld>
            <a:endParaRPr lang="en-US"/>
          </a:p>
        </p:txBody>
      </p:sp>
    </p:spTree>
    <p:extLst>
      <p:ext uri="{BB962C8B-B14F-4D97-AF65-F5344CB8AC3E}">
        <p14:creationId xmlns:p14="http://schemas.microsoft.com/office/powerpoint/2010/main" val="1398959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65C83C9-07FF-2947-B1EF-548F43E1F60D}" type="datetimeFigureOut">
              <a:rPr lang="en-US" smtClean="0"/>
              <a:t>7/9/14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5BF420-2130-8A44-8051-A011958BC321}" type="slidenum">
              <a:rPr lang="en-US" smtClean="0"/>
              <a:t>‹#›</a:t>
            </a:fld>
            <a:endParaRPr lang="en-US"/>
          </a:p>
        </p:txBody>
      </p:sp>
    </p:spTree>
    <p:extLst>
      <p:ext uri="{BB962C8B-B14F-4D97-AF65-F5344CB8AC3E}">
        <p14:creationId xmlns:p14="http://schemas.microsoft.com/office/powerpoint/2010/main" val="1318751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65C83C9-07FF-2947-B1EF-548F43E1F60D}" type="datetimeFigureOut">
              <a:rPr lang="en-US" smtClean="0"/>
              <a:t>7/9/14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5BF420-2130-8A44-8051-A011958BC321}" type="slidenum">
              <a:rPr lang="en-US" smtClean="0"/>
              <a:t>‹#›</a:t>
            </a:fld>
            <a:endParaRPr lang="en-US"/>
          </a:p>
        </p:txBody>
      </p:sp>
    </p:spTree>
    <p:extLst>
      <p:ext uri="{BB962C8B-B14F-4D97-AF65-F5344CB8AC3E}">
        <p14:creationId xmlns:p14="http://schemas.microsoft.com/office/powerpoint/2010/main" val="22878144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65C83C9-07FF-2947-B1EF-548F43E1F60D}" type="datetimeFigureOut">
              <a:rPr lang="en-US" smtClean="0"/>
              <a:t>7/9/14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5BF420-2130-8A44-8051-A011958BC321}" type="slidenum">
              <a:rPr lang="en-US" smtClean="0"/>
              <a:t>‹#›</a:t>
            </a:fld>
            <a:endParaRPr lang="en-US"/>
          </a:p>
        </p:txBody>
      </p:sp>
    </p:spTree>
    <p:extLst>
      <p:ext uri="{BB962C8B-B14F-4D97-AF65-F5344CB8AC3E}">
        <p14:creationId xmlns:p14="http://schemas.microsoft.com/office/powerpoint/2010/main" val="222521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65C83C9-07FF-2947-B1EF-548F43E1F60D}" type="datetimeFigureOut">
              <a:rPr lang="en-US" smtClean="0"/>
              <a:t>7/9/14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5BF420-2130-8A44-8051-A011958BC321}" type="slidenum">
              <a:rPr lang="en-US" smtClean="0"/>
              <a:t>‹#›</a:t>
            </a:fld>
            <a:endParaRPr lang="en-US"/>
          </a:p>
        </p:txBody>
      </p:sp>
    </p:spTree>
    <p:extLst>
      <p:ext uri="{BB962C8B-B14F-4D97-AF65-F5344CB8AC3E}">
        <p14:creationId xmlns:p14="http://schemas.microsoft.com/office/powerpoint/2010/main" val="2768491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5C83C9-07FF-2947-B1EF-548F43E1F60D}" type="datetimeFigureOut">
              <a:rPr lang="en-US" smtClean="0"/>
              <a:t>7/9/14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5BF420-2130-8A44-8051-A011958BC321}" type="slidenum">
              <a:rPr lang="en-US" smtClean="0"/>
              <a:t>‹#›</a:t>
            </a:fld>
            <a:endParaRPr lang="en-US"/>
          </a:p>
        </p:txBody>
      </p:sp>
    </p:spTree>
    <p:extLst>
      <p:ext uri="{BB962C8B-B14F-4D97-AF65-F5344CB8AC3E}">
        <p14:creationId xmlns:p14="http://schemas.microsoft.com/office/powerpoint/2010/main" val="778748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5C83C9-07FF-2947-B1EF-548F43E1F60D}" type="datetimeFigureOut">
              <a:rPr lang="en-US" smtClean="0"/>
              <a:t>7/9/14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5BF420-2130-8A44-8051-A011958BC321}" type="slidenum">
              <a:rPr lang="en-US" smtClean="0"/>
              <a:t>‹#›</a:t>
            </a:fld>
            <a:endParaRPr lang="en-US"/>
          </a:p>
        </p:txBody>
      </p:sp>
    </p:spTree>
    <p:extLst>
      <p:ext uri="{BB962C8B-B14F-4D97-AF65-F5344CB8AC3E}">
        <p14:creationId xmlns:p14="http://schemas.microsoft.com/office/powerpoint/2010/main" val="2476771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5C83C9-07FF-2947-B1EF-548F43E1F60D}" type="datetimeFigureOut">
              <a:rPr lang="en-US" smtClean="0"/>
              <a:t>7/9/14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5BF420-2130-8A44-8051-A011958BC321}" type="slidenum">
              <a:rPr lang="en-US" smtClean="0"/>
              <a:t>‹#›</a:t>
            </a:fld>
            <a:endParaRPr lang="en-US"/>
          </a:p>
        </p:txBody>
      </p:sp>
    </p:spTree>
    <p:extLst>
      <p:ext uri="{BB962C8B-B14F-4D97-AF65-F5344CB8AC3E}">
        <p14:creationId xmlns:p14="http://schemas.microsoft.com/office/powerpoint/2010/main" val="181638882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5C83C9-07FF-2947-B1EF-548F43E1F60D}" type="datetimeFigureOut">
              <a:rPr lang="en-US" smtClean="0"/>
              <a:t>7/9/14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5BF420-2130-8A44-8051-A011958BC321}" type="slidenum">
              <a:rPr lang="en-US" smtClean="0"/>
              <a:t>‹#›</a:t>
            </a:fld>
            <a:endParaRPr lang="en-US"/>
          </a:p>
        </p:txBody>
      </p:sp>
    </p:spTree>
    <p:extLst>
      <p:ext uri="{BB962C8B-B14F-4D97-AF65-F5344CB8AC3E}">
        <p14:creationId xmlns:p14="http://schemas.microsoft.com/office/powerpoint/2010/main" val="38289432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5328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4-05-02 at 12"/>
          <p:cNvPicPr/>
          <p:nvPr/>
        </p:nvPicPr>
        <p:blipFill>
          <a:blip r:embed="rId2">
            <a:extLst>
              <a:ext uri="{28A0092B-C50C-407E-A947-70E740481C1C}">
                <a14:useLocalDpi xmlns:a14="http://schemas.microsoft.com/office/drawing/2010/main" val="0"/>
              </a:ext>
            </a:extLst>
          </a:blip>
          <a:srcRect/>
          <a:stretch>
            <a:fillRect/>
          </a:stretch>
        </p:blipFill>
        <p:spPr bwMode="auto">
          <a:xfrm>
            <a:off x="3237230" y="3759200"/>
            <a:ext cx="5727700" cy="3098800"/>
          </a:xfrm>
          <a:prstGeom prst="rect">
            <a:avLst/>
          </a:prstGeom>
          <a:noFill/>
          <a:ln w="12700">
            <a:solidFill>
              <a:schemeClr val="tx1"/>
            </a:solidFill>
          </a:ln>
        </p:spPr>
      </p:pic>
      <p:pic>
        <p:nvPicPr>
          <p:cNvPr id="7" name="Picture 6" descr="Screen Shot 2014-05-02 at 3"/>
          <p:cNvPicPr/>
          <p:nvPr/>
        </p:nvPicPr>
        <p:blipFill rotWithShape="1">
          <a:blip r:embed="rId3">
            <a:extLst>
              <a:ext uri="{28A0092B-C50C-407E-A947-70E740481C1C}">
                <a14:useLocalDpi xmlns:a14="http://schemas.microsoft.com/office/drawing/2010/main" val="0"/>
              </a:ext>
            </a:extLst>
          </a:blip>
          <a:srcRect l="89" t="-446" r="226"/>
          <a:stretch/>
        </p:blipFill>
        <p:spPr bwMode="auto">
          <a:xfrm>
            <a:off x="469901" y="-1096081"/>
            <a:ext cx="7867302" cy="4601281"/>
          </a:xfrm>
          <a:prstGeom prst="rect">
            <a:avLst/>
          </a:prstGeom>
          <a:noFill/>
          <a:ln>
            <a:noFill/>
          </a:ln>
          <a:extLst>
            <a:ext uri="{53640926-AAD7-44d8-BBD7-CCE9431645EC}">
              <a14:shadowObscured xmlns:a14="http://schemas.microsoft.com/office/drawing/2010/main"/>
            </a:ext>
          </a:extLst>
        </p:spPr>
      </p:pic>
      <p:pic>
        <p:nvPicPr>
          <p:cNvPr id="4" name="Picture 3"/>
          <p:cNvPicPr/>
          <p:nvPr/>
        </p:nvPicPr>
        <p:blipFill>
          <a:blip r:embed="rId4">
            <a:extLst>
              <a:ext uri="{28A0092B-C50C-407E-A947-70E740481C1C}">
                <a14:useLocalDpi xmlns:a14="http://schemas.microsoft.com/office/drawing/2010/main" val="0"/>
              </a:ext>
            </a:extLst>
          </a:blip>
          <a:srcRect/>
          <a:stretch>
            <a:fillRect/>
          </a:stretch>
        </p:blipFill>
        <p:spPr bwMode="auto">
          <a:xfrm>
            <a:off x="-1102064" y="4047419"/>
            <a:ext cx="4164330" cy="2387600"/>
          </a:xfrm>
          <a:prstGeom prst="rect">
            <a:avLst/>
          </a:prstGeom>
          <a:noFill/>
          <a:ln>
            <a:noFill/>
          </a:ln>
        </p:spPr>
      </p:pic>
    </p:spTree>
    <p:extLst>
      <p:ext uri="{BB962C8B-B14F-4D97-AF65-F5344CB8AC3E}">
        <p14:creationId xmlns:p14="http://schemas.microsoft.com/office/powerpoint/2010/main" val="3391209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flipH="1">
            <a:off x="439738" y="4189056"/>
            <a:ext cx="0" cy="635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grpSp>
        <p:nvGrpSpPr>
          <p:cNvPr id="5" name="Group 4"/>
          <p:cNvGrpSpPr/>
          <p:nvPr/>
        </p:nvGrpSpPr>
        <p:grpSpPr>
          <a:xfrm>
            <a:off x="1403350" y="715606"/>
            <a:ext cx="2814638" cy="2491144"/>
            <a:chOff x="1238250" y="1524000"/>
            <a:chExt cx="2814638" cy="2491144"/>
          </a:xfrm>
        </p:grpSpPr>
        <p:pic>
          <p:nvPicPr>
            <p:cNvPr id="6" name="Picture 13" descr="b27-crop.png"/>
            <p:cNvPicPr>
              <a:picLocks noChangeAspect="1"/>
            </p:cNvPicPr>
            <p:nvPr/>
          </p:nvPicPr>
          <p:blipFill>
            <a:blip r:embed="rId2" cstate="print">
              <a:extLst>
                <a:ext uri="{28A0092B-C50C-407E-A947-70E740481C1C}">
                  <a14:useLocalDpi xmlns:a14="http://schemas.microsoft.com/office/drawing/2010/main"/>
                </a:ext>
              </a:extLst>
            </a:blip>
            <a:srcRect r="10963"/>
            <a:stretch>
              <a:fillRect/>
            </a:stretch>
          </p:blipFill>
          <p:spPr bwMode="auto">
            <a:xfrm>
              <a:off x="1600200" y="1524000"/>
              <a:ext cx="2452688"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le 6"/>
            <p:cNvSpPr/>
            <p:nvPr/>
          </p:nvSpPr>
          <p:spPr>
            <a:xfrm>
              <a:off x="1238250" y="3300055"/>
              <a:ext cx="2571750" cy="715089"/>
            </a:xfrm>
            <a:prstGeom prst="roundRect">
              <a:avLst/>
            </a:prstGeom>
            <a:solidFill>
              <a:schemeClr val="bg1"/>
            </a:solidFill>
            <a:ln>
              <a:solidFill>
                <a:schemeClr val="tx1"/>
              </a:solid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anchor="ctr">
              <a:spAutoFit/>
            </a:bodyPr>
            <a:lstStyle/>
            <a:p>
              <a:pPr algn="ctr">
                <a:defRPr/>
              </a:pPr>
              <a:r>
                <a:rPr lang="en-US" sz="1800" dirty="0">
                  <a:solidFill>
                    <a:srgbClr val="000000"/>
                  </a:solidFill>
                </a:rPr>
                <a:t>Extracting </a:t>
              </a:r>
              <a:r>
                <a:rPr lang="en-US" sz="1800" dirty="0" smtClean="0">
                  <a:solidFill>
                    <a:srgbClr val="000000"/>
                  </a:solidFill>
                </a:rPr>
                <a:t>the road layer from a map image</a:t>
              </a:r>
              <a:endParaRPr lang="en-US" sz="1800" dirty="0">
                <a:solidFill>
                  <a:srgbClr val="000000"/>
                </a:solidFill>
              </a:endParaRPr>
            </a:p>
          </p:txBody>
        </p:sp>
      </p:grpSp>
      <p:grpSp>
        <p:nvGrpSpPr>
          <p:cNvPr id="8" name="Group 7"/>
          <p:cNvGrpSpPr/>
          <p:nvPr/>
        </p:nvGrpSpPr>
        <p:grpSpPr>
          <a:xfrm>
            <a:off x="469900" y="715606"/>
            <a:ext cx="1752600" cy="1143000"/>
            <a:chOff x="304800" y="1524000"/>
            <a:chExt cx="1752600" cy="1143000"/>
          </a:xfrm>
        </p:grpSpPr>
        <p:pic>
          <p:nvPicPr>
            <p:cNvPr id="9" name="Picture 5" descr="label1.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flipH="1">
              <a:off x="304800" y="1524000"/>
              <a:ext cx="1144588" cy="11430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flipH="1" flipV="1">
              <a:off x="838200" y="2133600"/>
              <a:ext cx="1219200" cy="457200"/>
            </a:xfrm>
            <a:prstGeom prst="line">
              <a:avLst/>
            </a:prstGeom>
            <a:ln>
              <a:solidFill>
                <a:srgbClr val="FF0000"/>
              </a:solidFill>
              <a:tailEnd type="triangle" w="lg"/>
            </a:ln>
            <a:effectLst/>
          </p:spPr>
          <p:style>
            <a:lnRef idx="2">
              <a:schemeClr val="accent1"/>
            </a:lnRef>
            <a:fillRef idx="0">
              <a:schemeClr val="accent1"/>
            </a:fillRef>
            <a:effectRef idx="1">
              <a:schemeClr val="accent1"/>
            </a:effectRef>
            <a:fontRef idx="minor">
              <a:schemeClr val="tx1"/>
            </a:fontRef>
          </p:style>
        </p:cxnSp>
      </p:grpSp>
      <p:grpSp>
        <p:nvGrpSpPr>
          <p:cNvPr id="11" name="Group 10"/>
          <p:cNvGrpSpPr/>
          <p:nvPr/>
        </p:nvGrpSpPr>
        <p:grpSpPr>
          <a:xfrm>
            <a:off x="4108450" y="715606"/>
            <a:ext cx="3668712" cy="2332038"/>
            <a:chOff x="3943350" y="1524000"/>
            <a:chExt cx="3668712" cy="2332038"/>
          </a:xfrm>
        </p:grpSpPr>
        <p:pic>
          <p:nvPicPr>
            <p:cNvPr id="12" name="Picture 4" descr="b27rr-crop.png"/>
            <p:cNvPicPr>
              <a:picLocks noChangeAspect="1"/>
            </p:cNvPicPr>
            <p:nvPr/>
          </p:nvPicPr>
          <p:blipFill>
            <a:blip r:embed="rId4" cstate="print">
              <a:extLst>
                <a:ext uri="{28A0092B-C50C-407E-A947-70E740481C1C}">
                  <a14:useLocalDpi xmlns:a14="http://schemas.microsoft.com/office/drawing/2010/main"/>
                </a:ext>
              </a:extLst>
            </a:blip>
            <a:srcRect r="12012"/>
            <a:stretch>
              <a:fillRect/>
            </a:stretch>
          </p:blipFill>
          <p:spPr bwMode="auto">
            <a:xfrm>
              <a:off x="4876800" y="1524000"/>
              <a:ext cx="2514600" cy="233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ight Arrow 12"/>
            <p:cNvSpPr>
              <a:spLocks noChangeAspect="1"/>
            </p:cNvSpPr>
            <p:nvPr/>
          </p:nvSpPr>
          <p:spPr>
            <a:xfrm>
              <a:off x="3943350" y="2743200"/>
              <a:ext cx="741363" cy="493713"/>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14" name="Rounded Rectangle 13"/>
            <p:cNvSpPr/>
            <p:nvPr/>
          </p:nvSpPr>
          <p:spPr>
            <a:xfrm>
              <a:off x="4746625" y="3443009"/>
              <a:ext cx="2865437" cy="408623"/>
            </a:xfrm>
            <a:prstGeom prst="roundRect">
              <a:avLst/>
            </a:prstGeom>
            <a:solidFill>
              <a:schemeClr val="bg1"/>
            </a:solidFill>
            <a:ln>
              <a:solidFill>
                <a:schemeClr val="tx1"/>
              </a:solid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anchor="ctr">
              <a:spAutoFit/>
            </a:bodyPr>
            <a:lstStyle/>
            <a:p>
              <a:pPr algn="ctr">
                <a:defRPr/>
              </a:pPr>
              <a:r>
                <a:rPr lang="en-US" sz="1800" dirty="0" smtClean="0">
                  <a:solidFill>
                    <a:srgbClr val="000000"/>
                  </a:solidFill>
                </a:rPr>
                <a:t>Extracted road layer (raster)</a:t>
              </a:r>
              <a:endParaRPr lang="en-US" sz="1800" dirty="0">
                <a:solidFill>
                  <a:srgbClr val="000000"/>
                </a:solidFill>
              </a:endParaRPr>
            </a:p>
          </p:txBody>
        </p:sp>
      </p:grpSp>
      <p:grpSp>
        <p:nvGrpSpPr>
          <p:cNvPr id="15" name="Group 14"/>
          <p:cNvGrpSpPr/>
          <p:nvPr/>
        </p:nvGrpSpPr>
        <p:grpSpPr>
          <a:xfrm>
            <a:off x="1003300" y="3508019"/>
            <a:ext cx="2613025" cy="2541587"/>
            <a:chOff x="838200" y="4316413"/>
            <a:chExt cx="2613025" cy="2541587"/>
          </a:xfrm>
        </p:grpSpPr>
        <p:pic>
          <p:nvPicPr>
            <p:cNvPr id="16" name="Picture 14" descr="b27r-crop.png"/>
            <p:cNvPicPr>
              <a:picLocks noChangeAspect="1"/>
            </p:cNvPicPr>
            <p:nvPr/>
          </p:nvPicPr>
          <p:blipFill>
            <a:blip r:embed="rId5" cstate="print">
              <a:extLst>
                <a:ext uri="{28A0092B-C50C-407E-A947-70E740481C1C}">
                  <a14:useLocalDpi xmlns:a14="http://schemas.microsoft.com/office/drawing/2010/main"/>
                </a:ext>
              </a:extLst>
            </a:blip>
            <a:srcRect r="10938"/>
            <a:stretch>
              <a:fillRect/>
            </a:stretch>
          </p:blipFill>
          <p:spPr bwMode="auto">
            <a:xfrm>
              <a:off x="838200" y="4316413"/>
              <a:ext cx="2613025" cy="239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ounded Rectangle 16"/>
            <p:cNvSpPr/>
            <p:nvPr/>
          </p:nvSpPr>
          <p:spPr>
            <a:xfrm>
              <a:off x="1063625" y="6450013"/>
              <a:ext cx="1998663" cy="407987"/>
            </a:xfrm>
            <a:prstGeom prst="roundRect">
              <a:avLst/>
            </a:prstGeom>
            <a:solidFill>
              <a:schemeClr val="bg1"/>
            </a:solidFill>
            <a:ln>
              <a:solidFill>
                <a:schemeClr val="tx1"/>
              </a:solid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spAutoFit/>
            </a:bodyPr>
            <a:lstStyle/>
            <a:p>
              <a:pPr algn="ctr">
                <a:defRPr/>
              </a:pPr>
              <a:r>
                <a:rPr lang="en-US" sz="1800" dirty="0">
                  <a:solidFill>
                    <a:srgbClr val="000000"/>
                  </a:solidFill>
                </a:rPr>
                <a:t>Road vector data</a:t>
              </a:r>
            </a:p>
          </p:txBody>
        </p:sp>
      </p:grpSp>
      <p:grpSp>
        <p:nvGrpSpPr>
          <p:cNvPr id="19" name="Group 18"/>
          <p:cNvGrpSpPr/>
          <p:nvPr/>
        </p:nvGrpSpPr>
        <p:grpSpPr>
          <a:xfrm>
            <a:off x="4195763" y="3205163"/>
            <a:ext cx="3840163" cy="2889607"/>
            <a:chOff x="4114800" y="3968750"/>
            <a:chExt cx="3840163" cy="2889607"/>
          </a:xfrm>
        </p:grpSpPr>
        <p:pic>
          <p:nvPicPr>
            <p:cNvPr id="20" name="Picture 106" descr="Untitled.png"/>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l="32727" t="40688" b="3676"/>
            <a:stretch>
              <a:fillRect/>
            </a:stretch>
          </p:blipFill>
          <p:spPr bwMode="auto">
            <a:xfrm>
              <a:off x="4165600" y="3968750"/>
              <a:ext cx="3759200" cy="288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ounded Rectangle 20"/>
            <p:cNvSpPr/>
            <p:nvPr/>
          </p:nvSpPr>
          <p:spPr>
            <a:xfrm>
              <a:off x="4267200" y="6143268"/>
              <a:ext cx="2971800" cy="715089"/>
            </a:xfrm>
            <a:prstGeom prst="roundRect">
              <a:avLst/>
            </a:prstGeom>
            <a:solidFill>
              <a:schemeClr val="bg1"/>
            </a:solidFill>
            <a:ln>
              <a:solidFill>
                <a:schemeClr val="tx1"/>
              </a:solid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anchor="ctr">
              <a:spAutoFit/>
            </a:bodyPr>
            <a:lstStyle/>
            <a:p>
              <a:pPr algn="ctr">
                <a:defRPr/>
              </a:pPr>
              <a:r>
                <a:rPr lang="en-US" sz="1800" dirty="0">
                  <a:solidFill>
                    <a:srgbClr val="000000"/>
                  </a:solidFill>
                </a:rPr>
                <a:t>Extracting </a:t>
              </a:r>
              <a:r>
                <a:rPr lang="en-US" sz="1800" dirty="0" smtClean="0">
                  <a:solidFill>
                    <a:srgbClr val="000000"/>
                  </a:solidFill>
                </a:rPr>
                <a:t>road </a:t>
              </a:r>
              <a:r>
                <a:rPr lang="en-US" sz="1800" dirty="0">
                  <a:solidFill>
                    <a:srgbClr val="000000"/>
                  </a:solidFill>
                </a:rPr>
                <a:t>intersections and tracing road lines</a:t>
              </a:r>
            </a:p>
          </p:txBody>
        </p:sp>
        <p:sp>
          <p:nvSpPr>
            <p:cNvPr id="23" name="Rectangle 22"/>
            <p:cNvSpPr/>
            <p:nvPr/>
          </p:nvSpPr>
          <p:spPr>
            <a:xfrm>
              <a:off x="4495800" y="4495800"/>
              <a:ext cx="219075" cy="219075"/>
            </a:xfrm>
            <a:prstGeom prst="rect">
              <a:avLst/>
            </a:prstGeom>
            <a:solidFill>
              <a:srgbClr val="393843">
                <a:alpha val="50000"/>
              </a:srgbClr>
            </a:solidFill>
            <a:ln>
              <a:noFill/>
            </a:ln>
          </p:spPr>
          <p:style>
            <a:lnRef idx="1">
              <a:schemeClr val="accent1"/>
            </a:lnRef>
            <a:fillRef idx="3">
              <a:schemeClr val="accent1"/>
            </a:fillRef>
            <a:effectRef idx="2">
              <a:schemeClr val="accent1"/>
            </a:effectRef>
            <a:fontRef idx="minor">
              <a:schemeClr val="lt1"/>
            </a:fontRef>
          </p:style>
          <p:txBody>
            <a:bodyPr/>
            <a:lstStyle/>
            <a:p>
              <a:pPr>
                <a:defRPr/>
              </a:pPr>
              <a:endParaRPr lang="en-US" dirty="0">
                <a:solidFill>
                  <a:schemeClr val="lt1">
                    <a:alpha val="50000"/>
                  </a:schemeClr>
                </a:solidFill>
              </a:endParaRPr>
            </a:p>
          </p:txBody>
        </p:sp>
        <p:sp>
          <p:nvSpPr>
            <p:cNvPr id="24" name="Oval 23"/>
            <p:cNvSpPr/>
            <p:nvPr/>
          </p:nvSpPr>
          <p:spPr>
            <a:xfrm>
              <a:off x="4114800" y="44958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25" name="Rectangle 24"/>
            <p:cNvSpPr/>
            <p:nvPr/>
          </p:nvSpPr>
          <p:spPr>
            <a:xfrm>
              <a:off x="4495800" y="4953000"/>
              <a:ext cx="219075" cy="219075"/>
            </a:xfrm>
            <a:prstGeom prst="rect">
              <a:avLst/>
            </a:prstGeom>
            <a:solidFill>
              <a:srgbClr val="393843">
                <a:alpha val="50000"/>
              </a:srgbClr>
            </a:solidFill>
            <a:ln>
              <a:noFill/>
            </a:ln>
          </p:spPr>
          <p:style>
            <a:lnRef idx="1">
              <a:schemeClr val="accent1"/>
            </a:lnRef>
            <a:fillRef idx="3">
              <a:schemeClr val="accent1"/>
            </a:fillRef>
            <a:effectRef idx="2">
              <a:schemeClr val="accent1"/>
            </a:effectRef>
            <a:fontRef idx="minor">
              <a:schemeClr val="lt1"/>
            </a:fontRef>
          </p:style>
          <p:txBody>
            <a:bodyPr/>
            <a:lstStyle/>
            <a:p>
              <a:pPr>
                <a:defRPr/>
              </a:pPr>
              <a:endParaRPr lang="en-US" dirty="0">
                <a:solidFill>
                  <a:schemeClr val="lt1">
                    <a:alpha val="50000"/>
                  </a:schemeClr>
                </a:solidFill>
              </a:endParaRPr>
            </a:p>
          </p:txBody>
        </p:sp>
        <p:sp>
          <p:nvSpPr>
            <p:cNvPr id="26" name="Rectangle 25"/>
            <p:cNvSpPr/>
            <p:nvPr/>
          </p:nvSpPr>
          <p:spPr>
            <a:xfrm>
              <a:off x="4495800" y="5876925"/>
              <a:ext cx="219075" cy="219075"/>
            </a:xfrm>
            <a:prstGeom prst="rect">
              <a:avLst/>
            </a:prstGeom>
            <a:solidFill>
              <a:srgbClr val="393843">
                <a:alpha val="50000"/>
              </a:srgbClr>
            </a:solidFill>
            <a:ln>
              <a:noFill/>
            </a:ln>
          </p:spPr>
          <p:style>
            <a:lnRef idx="1">
              <a:schemeClr val="accent1"/>
            </a:lnRef>
            <a:fillRef idx="3">
              <a:schemeClr val="accent1"/>
            </a:fillRef>
            <a:effectRef idx="2">
              <a:schemeClr val="accent1"/>
            </a:effectRef>
            <a:fontRef idx="minor">
              <a:schemeClr val="lt1"/>
            </a:fontRef>
          </p:style>
          <p:txBody>
            <a:bodyPr/>
            <a:lstStyle/>
            <a:p>
              <a:pPr>
                <a:defRPr/>
              </a:pPr>
              <a:endParaRPr lang="en-US" dirty="0">
                <a:solidFill>
                  <a:schemeClr val="lt1">
                    <a:alpha val="50000"/>
                  </a:schemeClr>
                </a:solidFill>
              </a:endParaRPr>
            </a:p>
          </p:txBody>
        </p:sp>
        <p:sp>
          <p:nvSpPr>
            <p:cNvPr id="27" name="Rectangle 26"/>
            <p:cNvSpPr/>
            <p:nvPr/>
          </p:nvSpPr>
          <p:spPr>
            <a:xfrm>
              <a:off x="5648325" y="4267200"/>
              <a:ext cx="219075" cy="219075"/>
            </a:xfrm>
            <a:prstGeom prst="rect">
              <a:avLst/>
            </a:prstGeom>
            <a:solidFill>
              <a:srgbClr val="393843">
                <a:alpha val="50000"/>
              </a:srgbClr>
            </a:solidFill>
            <a:ln>
              <a:noFill/>
            </a:ln>
          </p:spPr>
          <p:style>
            <a:lnRef idx="1">
              <a:schemeClr val="accent1"/>
            </a:lnRef>
            <a:fillRef idx="3">
              <a:schemeClr val="accent1"/>
            </a:fillRef>
            <a:effectRef idx="2">
              <a:schemeClr val="accent1"/>
            </a:effectRef>
            <a:fontRef idx="minor">
              <a:schemeClr val="lt1"/>
            </a:fontRef>
          </p:style>
          <p:txBody>
            <a:bodyPr/>
            <a:lstStyle/>
            <a:p>
              <a:pPr>
                <a:defRPr/>
              </a:pPr>
              <a:endParaRPr lang="en-US" dirty="0">
                <a:solidFill>
                  <a:schemeClr val="lt1">
                    <a:alpha val="50000"/>
                  </a:schemeClr>
                </a:solidFill>
              </a:endParaRPr>
            </a:p>
          </p:txBody>
        </p:sp>
        <p:sp>
          <p:nvSpPr>
            <p:cNvPr id="28" name="Rectangle 27"/>
            <p:cNvSpPr/>
            <p:nvPr/>
          </p:nvSpPr>
          <p:spPr>
            <a:xfrm>
              <a:off x="5562600" y="5038725"/>
              <a:ext cx="219075" cy="219075"/>
            </a:xfrm>
            <a:prstGeom prst="rect">
              <a:avLst/>
            </a:prstGeom>
            <a:solidFill>
              <a:srgbClr val="393843">
                <a:alpha val="50000"/>
              </a:srgbClr>
            </a:solidFill>
            <a:ln>
              <a:noFill/>
            </a:ln>
          </p:spPr>
          <p:style>
            <a:lnRef idx="1">
              <a:schemeClr val="accent1"/>
            </a:lnRef>
            <a:fillRef idx="3">
              <a:schemeClr val="accent1"/>
            </a:fillRef>
            <a:effectRef idx="2">
              <a:schemeClr val="accent1"/>
            </a:effectRef>
            <a:fontRef idx="minor">
              <a:schemeClr val="lt1"/>
            </a:fontRef>
          </p:style>
          <p:txBody>
            <a:bodyPr/>
            <a:lstStyle/>
            <a:p>
              <a:pPr>
                <a:defRPr/>
              </a:pPr>
              <a:endParaRPr lang="en-US" dirty="0">
                <a:solidFill>
                  <a:schemeClr val="lt1">
                    <a:alpha val="50000"/>
                  </a:schemeClr>
                </a:solidFill>
              </a:endParaRPr>
            </a:p>
          </p:txBody>
        </p:sp>
        <p:sp>
          <p:nvSpPr>
            <p:cNvPr id="29" name="Rectangle 28"/>
            <p:cNvSpPr/>
            <p:nvPr/>
          </p:nvSpPr>
          <p:spPr>
            <a:xfrm>
              <a:off x="6791325" y="4191000"/>
              <a:ext cx="219075" cy="219075"/>
            </a:xfrm>
            <a:prstGeom prst="rect">
              <a:avLst/>
            </a:prstGeom>
            <a:solidFill>
              <a:srgbClr val="393843">
                <a:alpha val="50000"/>
              </a:srgbClr>
            </a:solidFill>
            <a:ln>
              <a:noFill/>
            </a:ln>
          </p:spPr>
          <p:style>
            <a:lnRef idx="1">
              <a:schemeClr val="accent1"/>
            </a:lnRef>
            <a:fillRef idx="3">
              <a:schemeClr val="accent1"/>
            </a:fillRef>
            <a:effectRef idx="2">
              <a:schemeClr val="accent1"/>
            </a:effectRef>
            <a:fontRef idx="minor">
              <a:schemeClr val="lt1"/>
            </a:fontRef>
          </p:style>
          <p:txBody>
            <a:bodyPr/>
            <a:lstStyle/>
            <a:p>
              <a:pPr>
                <a:defRPr/>
              </a:pPr>
              <a:endParaRPr lang="en-US" dirty="0">
                <a:solidFill>
                  <a:schemeClr val="lt1">
                    <a:alpha val="50000"/>
                  </a:schemeClr>
                </a:solidFill>
              </a:endParaRPr>
            </a:p>
          </p:txBody>
        </p:sp>
        <p:sp>
          <p:nvSpPr>
            <p:cNvPr id="30" name="Rectangle 29"/>
            <p:cNvSpPr/>
            <p:nvPr/>
          </p:nvSpPr>
          <p:spPr>
            <a:xfrm>
              <a:off x="7019925" y="4191000"/>
              <a:ext cx="219075" cy="219075"/>
            </a:xfrm>
            <a:prstGeom prst="rect">
              <a:avLst/>
            </a:prstGeom>
            <a:solidFill>
              <a:srgbClr val="393843">
                <a:alpha val="50000"/>
              </a:srgbClr>
            </a:solidFill>
            <a:ln>
              <a:noFill/>
            </a:ln>
          </p:spPr>
          <p:style>
            <a:lnRef idx="1">
              <a:schemeClr val="accent1"/>
            </a:lnRef>
            <a:fillRef idx="3">
              <a:schemeClr val="accent1"/>
            </a:fillRef>
            <a:effectRef idx="2">
              <a:schemeClr val="accent1"/>
            </a:effectRef>
            <a:fontRef idx="minor">
              <a:schemeClr val="lt1"/>
            </a:fontRef>
          </p:style>
          <p:txBody>
            <a:bodyPr/>
            <a:lstStyle/>
            <a:p>
              <a:pPr>
                <a:defRPr/>
              </a:pPr>
              <a:endParaRPr lang="en-US" dirty="0">
                <a:solidFill>
                  <a:schemeClr val="lt1">
                    <a:alpha val="50000"/>
                  </a:schemeClr>
                </a:solidFill>
              </a:endParaRPr>
            </a:p>
          </p:txBody>
        </p:sp>
        <p:sp>
          <p:nvSpPr>
            <p:cNvPr id="31" name="Rectangle 30"/>
            <p:cNvSpPr/>
            <p:nvPr/>
          </p:nvSpPr>
          <p:spPr>
            <a:xfrm>
              <a:off x="5486400" y="5876925"/>
              <a:ext cx="219075" cy="219075"/>
            </a:xfrm>
            <a:prstGeom prst="rect">
              <a:avLst/>
            </a:prstGeom>
            <a:solidFill>
              <a:srgbClr val="393843">
                <a:alpha val="50000"/>
              </a:srgbClr>
            </a:solidFill>
            <a:ln>
              <a:noFill/>
            </a:ln>
          </p:spPr>
          <p:style>
            <a:lnRef idx="1">
              <a:schemeClr val="accent1"/>
            </a:lnRef>
            <a:fillRef idx="3">
              <a:schemeClr val="accent1"/>
            </a:fillRef>
            <a:effectRef idx="2">
              <a:schemeClr val="accent1"/>
            </a:effectRef>
            <a:fontRef idx="minor">
              <a:schemeClr val="lt1"/>
            </a:fontRef>
          </p:style>
          <p:txBody>
            <a:bodyPr/>
            <a:lstStyle/>
            <a:p>
              <a:pPr>
                <a:defRPr/>
              </a:pPr>
              <a:endParaRPr lang="en-US" dirty="0">
                <a:solidFill>
                  <a:schemeClr val="lt1">
                    <a:alpha val="50000"/>
                  </a:schemeClr>
                </a:solidFill>
              </a:endParaRPr>
            </a:p>
          </p:txBody>
        </p:sp>
        <p:sp>
          <p:nvSpPr>
            <p:cNvPr id="32" name="Rectangle 31"/>
            <p:cNvSpPr/>
            <p:nvPr/>
          </p:nvSpPr>
          <p:spPr>
            <a:xfrm>
              <a:off x="6638925" y="5114925"/>
              <a:ext cx="219075" cy="219075"/>
            </a:xfrm>
            <a:prstGeom prst="rect">
              <a:avLst/>
            </a:prstGeom>
            <a:solidFill>
              <a:srgbClr val="393843">
                <a:alpha val="50000"/>
              </a:srgbClr>
            </a:solidFill>
            <a:ln>
              <a:noFill/>
            </a:ln>
          </p:spPr>
          <p:style>
            <a:lnRef idx="1">
              <a:schemeClr val="accent1"/>
            </a:lnRef>
            <a:fillRef idx="3">
              <a:schemeClr val="accent1"/>
            </a:fillRef>
            <a:effectRef idx="2">
              <a:schemeClr val="accent1"/>
            </a:effectRef>
            <a:fontRef idx="minor">
              <a:schemeClr val="lt1"/>
            </a:fontRef>
          </p:style>
          <p:txBody>
            <a:bodyPr/>
            <a:lstStyle/>
            <a:p>
              <a:pPr>
                <a:defRPr/>
              </a:pPr>
              <a:endParaRPr lang="en-US" dirty="0">
                <a:solidFill>
                  <a:schemeClr val="lt1">
                    <a:alpha val="50000"/>
                  </a:schemeClr>
                </a:solidFill>
              </a:endParaRPr>
            </a:p>
          </p:txBody>
        </p:sp>
        <p:sp>
          <p:nvSpPr>
            <p:cNvPr id="33" name="Rectangle 32"/>
            <p:cNvSpPr/>
            <p:nvPr/>
          </p:nvSpPr>
          <p:spPr>
            <a:xfrm>
              <a:off x="6943725" y="5114925"/>
              <a:ext cx="219075" cy="219075"/>
            </a:xfrm>
            <a:prstGeom prst="rect">
              <a:avLst/>
            </a:prstGeom>
            <a:solidFill>
              <a:srgbClr val="393843">
                <a:alpha val="50000"/>
              </a:srgbClr>
            </a:solidFill>
            <a:ln>
              <a:noFill/>
            </a:ln>
          </p:spPr>
          <p:style>
            <a:lnRef idx="1">
              <a:schemeClr val="accent1"/>
            </a:lnRef>
            <a:fillRef idx="3">
              <a:schemeClr val="accent1"/>
            </a:fillRef>
            <a:effectRef idx="2">
              <a:schemeClr val="accent1"/>
            </a:effectRef>
            <a:fontRef idx="minor">
              <a:schemeClr val="lt1"/>
            </a:fontRef>
          </p:style>
          <p:txBody>
            <a:bodyPr/>
            <a:lstStyle/>
            <a:p>
              <a:pPr>
                <a:defRPr/>
              </a:pPr>
              <a:endParaRPr lang="en-US" dirty="0">
                <a:solidFill>
                  <a:schemeClr val="lt1">
                    <a:alpha val="50000"/>
                  </a:schemeClr>
                </a:solidFill>
              </a:endParaRPr>
            </a:p>
          </p:txBody>
        </p:sp>
        <p:sp>
          <p:nvSpPr>
            <p:cNvPr id="34" name="Rectangle 33"/>
            <p:cNvSpPr/>
            <p:nvPr/>
          </p:nvSpPr>
          <p:spPr>
            <a:xfrm>
              <a:off x="7705725" y="5105400"/>
              <a:ext cx="219075" cy="219075"/>
            </a:xfrm>
            <a:prstGeom prst="rect">
              <a:avLst/>
            </a:prstGeom>
            <a:solidFill>
              <a:srgbClr val="393843">
                <a:alpha val="50000"/>
              </a:srgbClr>
            </a:solidFill>
            <a:ln>
              <a:noFill/>
            </a:ln>
          </p:spPr>
          <p:style>
            <a:lnRef idx="1">
              <a:schemeClr val="accent1"/>
            </a:lnRef>
            <a:fillRef idx="3">
              <a:schemeClr val="accent1"/>
            </a:fillRef>
            <a:effectRef idx="2">
              <a:schemeClr val="accent1"/>
            </a:effectRef>
            <a:fontRef idx="minor">
              <a:schemeClr val="lt1"/>
            </a:fontRef>
          </p:style>
          <p:txBody>
            <a:bodyPr/>
            <a:lstStyle/>
            <a:p>
              <a:pPr>
                <a:defRPr/>
              </a:pPr>
              <a:endParaRPr lang="en-US" dirty="0">
                <a:solidFill>
                  <a:schemeClr val="lt1">
                    <a:alpha val="50000"/>
                  </a:schemeClr>
                </a:solidFill>
              </a:endParaRPr>
            </a:p>
          </p:txBody>
        </p:sp>
        <p:sp>
          <p:nvSpPr>
            <p:cNvPr id="35" name="Rectangle 34"/>
            <p:cNvSpPr/>
            <p:nvPr/>
          </p:nvSpPr>
          <p:spPr>
            <a:xfrm>
              <a:off x="6562725" y="5953125"/>
              <a:ext cx="219075" cy="219075"/>
            </a:xfrm>
            <a:prstGeom prst="rect">
              <a:avLst/>
            </a:prstGeom>
            <a:solidFill>
              <a:srgbClr val="393843">
                <a:alpha val="50000"/>
              </a:srgbClr>
            </a:solidFill>
            <a:ln>
              <a:noFill/>
            </a:ln>
          </p:spPr>
          <p:style>
            <a:lnRef idx="1">
              <a:schemeClr val="accent1"/>
            </a:lnRef>
            <a:fillRef idx="3">
              <a:schemeClr val="accent1"/>
            </a:fillRef>
            <a:effectRef idx="2">
              <a:schemeClr val="accent1"/>
            </a:effectRef>
            <a:fontRef idx="minor">
              <a:schemeClr val="lt1"/>
            </a:fontRef>
          </p:style>
          <p:txBody>
            <a:bodyPr/>
            <a:lstStyle/>
            <a:p>
              <a:pPr>
                <a:defRPr/>
              </a:pPr>
              <a:endParaRPr lang="en-US" dirty="0">
                <a:solidFill>
                  <a:schemeClr val="lt1">
                    <a:alpha val="50000"/>
                  </a:schemeClr>
                </a:solidFill>
              </a:endParaRPr>
            </a:p>
          </p:txBody>
        </p:sp>
        <p:sp>
          <p:nvSpPr>
            <p:cNvPr id="36" name="Rectangle 35"/>
            <p:cNvSpPr/>
            <p:nvPr/>
          </p:nvSpPr>
          <p:spPr>
            <a:xfrm>
              <a:off x="7620000" y="5943600"/>
              <a:ext cx="219075" cy="219075"/>
            </a:xfrm>
            <a:prstGeom prst="rect">
              <a:avLst/>
            </a:prstGeom>
            <a:solidFill>
              <a:srgbClr val="393843">
                <a:alpha val="50000"/>
              </a:srgbClr>
            </a:solidFill>
            <a:ln>
              <a:noFill/>
            </a:ln>
          </p:spPr>
          <p:style>
            <a:lnRef idx="1">
              <a:schemeClr val="accent1"/>
            </a:lnRef>
            <a:fillRef idx="3">
              <a:schemeClr val="accent1"/>
            </a:fillRef>
            <a:effectRef idx="2">
              <a:schemeClr val="accent1"/>
            </a:effectRef>
            <a:fontRef idx="minor">
              <a:schemeClr val="lt1"/>
            </a:fontRef>
          </p:style>
          <p:txBody>
            <a:bodyPr/>
            <a:lstStyle/>
            <a:p>
              <a:pPr>
                <a:defRPr/>
              </a:pPr>
              <a:endParaRPr lang="en-US" dirty="0">
                <a:solidFill>
                  <a:schemeClr val="lt1">
                    <a:alpha val="50000"/>
                  </a:schemeClr>
                </a:solidFill>
              </a:endParaRPr>
            </a:p>
          </p:txBody>
        </p:sp>
        <p:sp>
          <p:nvSpPr>
            <p:cNvPr id="37" name="Rectangle 36"/>
            <p:cNvSpPr/>
            <p:nvPr/>
          </p:nvSpPr>
          <p:spPr>
            <a:xfrm>
              <a:off x="6858000" y="5943600"/>
              <a:ext cx="219075" cy="219075"/>
            </a:xfrm>
            <a:prstGeom prst="rect">
              <a:avLst/>
            </a:prstGeom>
            <a:solidFill>
              <a:srgbClr val="393843">
                <a:alpha val="50000"/>
              </a:srgbClr>
            </a:solidFill>
            <a:ln>
              <a:noFill/>
            </a:ln>
          </p:spPr>
          <p:style>
            <a:lnRef idx="1">
              <a:schemeClr val="accent1"/>
            </a:lnRef>
            <a:fillRef idx="3">
              <a:schemeClr val="accent1"/>
            </a:fillRef>
            <a:effectRef idx="2">
              <a:schemeClr val="accent1"/>
            </a:effectRef>
            <a:fontRef idx="minor">
              <a:schemeClr val="lt1"/>
            </a:fontRef>
          </p:style>
          <p:txBody>
            <a:bodyPr/>
            <a:lstStyle/>
            <a:p>
              <a:pPr>
                <a:defRPr/>
              </a:pPr>
              <a:endParaRPr lang="en-US" dirty="0">
                <a:solidFill>
                  <a:schemeClr val="lt1">
                    <a:alpha val="50000"/>
                  </a:schemeClr>
                </a:solidFill>
              </a:endParaRPr>
            </a:p>
          </p:txBody>
        </p:sp>
        <p:sp>
          <p:nvSpPr>
            <p:cNvPr id="38" name="Oval 37"/>
            <p:cNvSpPr/>
            <p:nvPr/>
          </p:nvSpPr>
          <p:spPr>
            <a:xfrm>
              <a:off x="7696200" y="57150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39" name="Oval 38"/>
            <p:cNvSpPr/>
            <p:nvPr/>
          </p:nvSpPr>
          <p:spPr>
            <a:xfrm>
              <a:off x="4114800" y="58674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40" name="Oval 39"/>
            <p:cNvSpPr/>
            <p:nvPr/>
          </p:nvSpPr>
          <p:spPr>
            <a:xfrm>
              <a:off x="7315200" y="41910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41" name="Oval 40"/>
            <p:cNvSpPr/>
            <p:nvPr/>
          </p:nvSpPr>
          <p:spPr>
            <a:xfrm>
              <a:off x="7620000" y="42672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42" name="Oval 41"/>
            <p:cNvSpPr/>
            <p:nvPr/>
          </p:nvSpPr>
          <p:spPr>
            <a:xfrm>
              <a:off x="7772400" y="44196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43" name="Oval 42"/>
            <p:cNvSpPr/>
            <p:nvPr/>
          </p:nvSpPr>
          <p:spPr>
            <a:xfrm>
              <a:off x="6705600" y="46482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44" name="Oval 43"/>
            <p:cNvSpPr/>
            <p:nvPr/>
          </p:nvSpPr>
          <p:spPr>
            <a:xfrm>
              <a:off x="5029200" y="44196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45" name="Oval 44"/>
            <p:cNvSpPr/>
            <p:nvPr/>
          </p:nvSpPr>
          <p:spPr>
            <a:xfrm>
              <a:off x="4953000" y="50292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46" name="Oval 45"/>
            <p:cNvSpPr/>
            <p:nvPr/>
          </p:nvSpPr>
          <p:spPr>
            <a:xfrm>
              <a:off x="5181600" y="50292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47" name="Oval 46"/>
            <p:cNvSpPr/>
            <p:nvPr/>
          </p:nvSpPr>
          <p:spPr>
            <a:xfrm>
              <a:off x="4800600" y="58674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48" name="Oval 47"/>
            <p:cNvSpPr/>
            <p:nvPr/>
          </p:nvSpPr>
          <p:spPr>
            <a:xfrm>
              <a:off x="5181600" y="58674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49" name="Oval 48"/>
            <p:cNvSpPr/>
            <p:nvPr/>
          </p:nvSpPr>
          <p:spPr>
            <a:xfrm>
              <a:off x="5791200" y="59436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50" name="Oval 49"/>
            <p:cNvSpPr/>
            <p:nvPr/>
          </p:nvSpPr>
          <p:spPr>
            <a:xfrm>
              <a:off x="6096000" y="59436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51" name="Oval 50"/>
            <p:cNvSpPr/>
            <p:nvPr/>
          </p:nvSpPr>
          <p:spPr>
            <a:xfrm>
              <a:off x="5943600" y="51054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52" name="Oval 51"/>
            <p:cNvSpPr/>
            <p:nvPr/>
          </p:nvSpPr>
          <p:spPr>
            <a:xfrm>
              <a:off x="6172200" y="51054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53" name="Oval 52"/>
            <p:cNvSpPr/>
            <p:nvPr/>
          </p:nvSpPr>
          <p:spPr>
            <a:xfrm>
              <a:off x="5334000" y="43434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54" name="Oval 53"/>
            <p:cNvSpPr/>
            <p:nvPr/>
          </p:nvSpPr>
          <p:spPr>
            <a:xfrm>
              <a:off x="4724400" y="44196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55" name="Oval 54"/>
            <p:cNvSpPr/>
            <p:nvPr/>
          </p:nvSpPr>
          <p:spPr>
            <a:xfrm>
              <a:off x="5943600" y="426085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56" name="Oval 55"/>
            <p:cNvSpPr/>
            <p:nvPr/>
          </p:nvSpPr>
          <p:spPr>
            <a:xfrm>
              <a:off x="6172200" y="42672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57" name="Oval 56"/>
            <p:cNvSpPr/>
            <p:nvPr/>
          </p:nvSpPr>
          <p:spPr>
            <a:xfrm>
              <a:off x="6400800" y="41910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58" name="Oval 57"/>
            <p:cNvSpPr/>
            <p:nvPr/>
          </p:nvSpPr>
          <p:spPr>
            <a:xfrm>
              <a:off x="6629400" y="41910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59" name="Oval 58"/>
            <p:cNvSpPr/>
            <p:nvPr/>
          </p:nvSpPr>
          <p:spPr>
            <a:xfrm>
              <a:off x="4343400" y="44958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60" name="Oval 59"/>
            <p:cNvSpPr/>
            <p:nvPr/>
          </p:nvSpPr>
          <p:spPr>
            <a:xfrm>
              <a:off x="4495800" y="54102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61" name="Oval 60"/>
            <p:cNvSpPr/>
            <p:nvPr/>
          </p:nvSpPr>
          <p:spPr>
            <a:xfrm>
              <a:off x="7010400" y="44958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62" name="Oval 61"/>
            <p:cNvSpPr/>
            <p:nvPr/>
          </p:nvSpPr>
          <p:spPr>
            <a:xfrm>
              <a:off x="7010400" y="48768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63" name="Oval 62"/>
            <p:cNvSpPr/>
            <p:nvPr/>
          </p:nvSpPr>
          <p:spPr>
            <a:xfrm>
              <a:off x="7772400" y="47244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64" name="Oval 63"/>
            <p:cNvSpPr/>
            <p:nvPr/>
          </p:nvSpPr>
          <p:spPr>
            <a:xfrm>
              <a:off x="7391400" y="51816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65" name="Oval 64"/>
            <p:cNvSpPr/>
            <p:nvPr/>
          </p:nvSpPr>
          <p:spPr>
            <a:xfrm>
              <a:off x="5562600" y="55626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66" name="Oval 65"/>
            <p:cNvSpPr/>
            <p:nvPr/>
          </p:nvSpPr>
          <p:spPr>
            <a:xfrm>
              <a:off x="6629400" y="54864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67" name="Oval 66"/>
            <p:cNvSpPr/>
            <p:nvPr/>
          </p:nvSpPr>
          <p:spPr>
            <a:xfrm>
              <a:off x="6934200" y="54102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68" name="Oval 67"/>
            <p:cNvSpPr/>
            <p:nvPr/>
          </p:nvSpPr>
          <p:spPr>
            <a:xfrm>
              <a:off x="6858000" y="57150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69" name="Oval 68"/>
            <p:cNvSpPr/>
            <p:nvPr/>
          </p:nvSpPr>
          <p:spPr>
            <a:xfrm>
              <a:off x="7696200" y="54864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70" name="Oval 69"/>
            <p:cNvSpPr/>
            <p:nvPr/>
          </p:nvSpPr>
          <p:spPr>
            <a:xfrm>
              <a:off x="4267200" y="46482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grpSp>
      <p:sp>
        <p:nvSpPr>
          <p:cNvPr id="71" name="Right Arrow 70"/>
          <p:cNvSpPr>
            <a:spLocks noChangeAspect="1"/>
          </p:cNvSpPr>
          <p:nvPr/>
        </p:nvSpPr>
        <p:spPr>
          <a:xfrm rot="10800000">
            <a:off x="3800476" y="4329470"/>
            <a:ext cx="741363" cy="493713"/>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72" name="Right Arrow 71"/>
          <p:cNvSpPr>
            <a:spLocks noChangeAspect="1"/>
          </p:cNvSpPr>
          <p:nvPr/>
        </p:nvSpPr>
        <p:spPr>
          <a:xfrm rot="5400000">
            <a:off x="7508875" y="3128963"/>
            <a:ext cx="741363" cy="493713"/>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91314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TW" b="1" dirty="0" smtClean="0"/>
              <a:t>Example Road Vectorization Results</a:t>
            </a:r>
            <a:endParaRPr lang="en-US" sz="2800" b="1" dirty="0"/>
          </a:p>
        </p:txBody>
      </p:sp>
      <p:pic>
        <p:nvPicPr>
          <p:cNvPr id="9" name="Picture 8"/>
          <p:cNvPicPr>
            <a:picLocks noChangeAspect="1"/>
          </p:cNvPicPr>
          <p:nvPr/>
        </p:nvPicPr>
        <p:blipFill>
          <a:blip r:embed="rId3"/>
          <a:srcRect b="50594"/>
          <a:stretch>
            <a:fillRect/>
          </a:stretch>
        </p:blipFill>
        <p:spPr>
          <a:xfrm>
            <a:off x="-6349" y="673100"/>
            <a:ext cx="4544444" cy="2260009"/>
          </a:xfrm>
          <a:prstGeom prst="rect">
            <a:avLst/>
          </a:prstGeom>
        </p:spPr>
      </p:pic>
      <p:pic>
        <p:nvPicPr>
          <p:cNvPr id="10" name="Picture 9"/>
          <p:cNvPicPr>
            <a:picLocks noChangeAspect="1"/>
          </p:cNvPicPr>
          <p:nvPr/>
        </p:nvPicPr>
        <p:blipFill rotWithShape="1">
          <a:blip r:embed="rId3">
            <a:clrChange>
              <a:clrFrom>
                <a:srgbClr val="FFFFFF"/>
              </a:clrFrom>
              <a:clrTo>
                <a:srgbClr val="FFFFFF">
                  <a:alpha val="0"/>
                </a:srgbClr>
              </a:clrTo>
            </a:clrChange>
          </a:blip>
          <a:srcRect t="49978" r="50059" b="4625"/>
          <a:stretch/>
        </p:blipFill>
        <p:spPr>
          <a:xfrm>
            <a:off x="44451" y="4572001"/>
            <a:ext cx="2241550" cy="2051050"/>
          </a:xfrm>
          <a:prstGeom prst="rect">
            <a:avLst/>
          </a:prstGeom>
        </p:spPr>
      </p:pic>
      <p:pic>
        <p:nvPicPr>
          <p:cNvPr id="12" name="Content Placeholder 6" descr="sam_1.png"/>
          <p:cNvPicPr>
            <a:picLocks noGrp="1" noChangeAspect="1"/>
          </p:cNvPicPr>
          <p:nvPr>
            <p:ph sz="quarter" idx="1"/>
          </p:nvPr>
        </p:nvPicPr>
        <p:blipFill>
          <a:blip r:embed="rId4"/>
          <a:stretch>
            <a:fillRect/>
          </a:stretch>
        </p:blipFill>
        <p:spPr>
          <a:xfrm>
            <a:off x="4724400" y="1600200"/>
            <a:ext cx="4038600" cy="1417718"/>
          </a:xfrm>
        </p:spPr>
      </p:pic>
      <p:pic>
        <p:nvPicPr>
          <p:cNvPr id="13" name="Picture 12" descr="sam_2.png"/>
          <p:cNvPicPr>
            <a:picLocks noChangeAspect="1"/>
          </p:cNvPicPr>
          <p:nvPr/>
        </p:nvPicPr>
        <p:blipFill>
          <a:blip r:embed="rId5"/>
          <a:stretch>
            <a:fillRect/>
          </a:stretch>
        </p:blipFill>
        <p:spPr>
          <a:xfrm>
            <a:off x="4724400" y="3257948"/>
            <a:ext cx="4038600" cy="1413510"/>
          </a:xfrm>
          <a:prstGeom prst="rect">
            <a:avLst/>
          </a:prstGeom>
        </p:spPr>
      </p:pic>
      <p:pic>
        <p:nvPicPr>
          <p:cNvPr id="14" name="Picture 13" descr="sam_3.png"/>
          <p:cNvPicPr>
            <a:picLocks noChangeAspect="1"/>
          </p:cNvPicPr>
          <p:nvPr/>
        </p:nvPicPr>
        <p:blipFill>
          <a:blip r:embed="rId6"/>
          <a:stretch>
            <a:fillRect/>
          </a:stretch>
        </p:blipFill>
        <p:spPr>
          <a:xfrm>
            <a:off x="4724400" y="4676695"/>
            <a:ext cx="4038600" cy="1405097"/>
          </a:xfrm>
          <a:prstGeom prst="rect">
            <a:avLst/>
          </a:prstGeom>
        </p:spPr>
      </p:pic>
      <p:sp>
        <p:nvSpPr>
          <p:cNvPr id="11" name="Right Arrow 10"/>
          <p:cNvSpPr>
            <a:spLocks noChangeAspect="1"/>
          </p:cNvSpPr>
          <p:nvPr/>
        </p:nvSpPr>
        <p:spPr>
          <a:xfrm rot="5400000">
            <a:off x="8002588" y="2913063"/>
            <a:ext cx="741363" cy="493713"/>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18" name="Right Arrow 17"/>
          <p:cNvSpPr>
            <a:spLocks noChangeAspect="1"/>
          </p:cNvSpPr>
          <p:nvPr/>
        </p:nvSpPr>
        <p:spPr>
          <a:xfrm rot="5400000">
            <a:off x="8002588" y="4429838"/>
            <a:ext cx="741363" cy="493713"/>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sp>
      <p:pic>
        <p:nvPicPr>
          <p:cNvPr id="19" name="Picture 18"/>
          <p:cNvPicPr>
            <a:picLocks noChangeAspect="1"/>
          </p:cNvPicPr>
          <p:nvPr/>
        </p:nvPicPr>
        <p:blipFill rotWithShape="1">
          <a:blip r:embed="rId3"/>
          <a:srcRect l="50116" b="56272"/>
          <a:stretch/>
        </p:blipFill>
        <p:spPr>
          <a:xfrm>
            <a:off x="107950" y="2609851"/>
            <a:ext cx="2266950" cy="2000250"/>
          </a:xfrm>
          <a:prstGeom prst="rect">
            <a:avLst/>
          </a:prstGeom>
        </p:spPr>
      </p:pic>
      <p:sp>
        <p:nvSpPr>
          <p:cNvPr id="20" name="Right Arrow 19"/>
          <p:cNvSpPr>
            <a:spLocks noChangeAspect="1"/>
          </p:cNvSpPr>
          <p:nvPr/>
        </p:nvSpPr>
        <p:spPr>
          <a:xfrm rot="5400000">
            <a:off x="3760788" y="4952919"/>
            <a:ext cx="741363" cy="493713"/>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953883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TW" b="1" dirty="0" smtClean="0"/>
              <a:t>Example Road Vectorization Results</a:t>
            </a:r>
            <a:endParaRPr lang="en-US" sz="2800" b="1" dirty="0"/>
          </a:p>
        </p:txBody>
      </p:sp>
      <p:pic>
        <p:nvPicPr>
          <p:cNvPr id="9" name="Picture 8"/>
          <p:cNvPicPr>
            <a:picLocks noChangeAspect="1"/>
          </p:cNvPicPr>
          <p:nvPr/>
        </p:nvPicPr>
        <p:blipFill>
          <a:blip r:embed="rId3"/>
          <a:srcRect b="50594"/>
          <a:stretch>
            <a:fillRect/>
          </a:stretch>
        </p:blipFill>
        <p:spPr>
          <a:xfrm>
            <a:off x="533401" y="2241550"/>
            <a:ext cx="4544444" cy="2260009"/>
          </a:xfrm>
          <a:prstGeom prst="rect">
            <a:avLst/>
          </a:prstGeom>
        </p:spPr>
      </p:pic>
      <p:pic>
        <p:nvPicPr>
          <p:cNvPr id="10" name="Picture 9"/>
          <p:cNvPicPr>
            <a:picLocks noChangeAspect="1"/>
          </p:cNvPicPr>
          <p:nvPr/>
        </p:nvPicPr>
        <p:blipFill rotWithShape="1">
          <a:blip r:embed="rId3">
            <a:clrChange>
              <a:clrFrom>
                <a:srgbClr val="FFFFFF"/>
              </a:clrFrom>
              <a:clrTo>
                <a:srgbClr val="FFFFFF">
                  <a:alpha val="0"/>
                </a:srgbClr>
              </a:clrTo>
            </a:clrChange>
          </a:blip>
          <a:srcRect t="49978" r="50059" b="4625"/>
          <a:stretch/>
        </p:blipFill>
        <p:spPr>
          <a:xfrm>
            <a:off x="5016501" y="2241550"/>
            <a:ext cx="2241550" cy="2051050"/>
          </a:xfrm>
          <a:prstGeom prst="rect">
            <a:avLst/>
          </a:prstGeom>
        </p:spPr>
      </p:pic>
      <p:sp>
        <p:nvSpPr>
          <p:cNvPr id="20" name="Right Arrow 19"/>
          <p:cNvSpPr>
            <a:spLocks noChangeAspect="1"/>
          </p:cNvSpPr>
          <p:nvPr/>
        </p:nvSpPr>
        <p:spPr>
          <a:xfrm>
            <a:off x="2509838" y="3682919"/>
            <a:ext cx="741363" cy="493713"/>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15" name="Right Arrow 14"/>
          <p:cNvSpPr>
            <a:spLocks noChangeAspect="1"/>
          </p:cNvSpPr>
          <p:nvPr/>
        </p:nvSpPr>
        <p:spPr>
          <a:xfrm>
            <a:off x="4707163" y="3682919"/>
            <a:ext cx="741363" cy="493713"/>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671759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39700" y="544949"/>
            <a:ext cx="4225925" cy="2702440"/>
            <a:chOff x="152400" y="1371600"/>
            <a:chExt cx="4225925" cy="2702440"/>
          </a:xfrm>
        </p:grpSpPr>
        <p:grpSp>
          <p:nvGrpSpPr>
            <p:cNvPr id="2" name="Group 1"/>
            <p:cNvGrpSpPr/>
            <p:nvPr/>
          </p:nvGrpSpPr>
          <p:grpSpPr>
            <a:xfrm>
              <a:off x="152400" y="1371600"/>
              <a:ext cx="4225925" cy="2702440"/>
              <a:chOff x="152400" y="1371600"/>
              <a:chExt cx="4225925" cy="2702440"/>
            </a:xfrm>
          </p:grpSpPr>
          <p:pic>
            <p:nvPicPr>
              <p:cNvPr id="18433" name="Content Placeholder 4"/>
              <p:cNvPicPr>
                <a:picLocks noChangeAspect="1"/>
              </p:cNvPicPr>
              <p:nvPr/>
            </p:nvPicPr>
            <p:blipFill>
              <a:blip r:embed="rId3" cstate="print">
                <a:extLst>
                  <a:ext uri="{28A0092B-C50C-407E-A947-70E740481C1C}">
                    <a14:useLocalDpi xmlns:a14="http://schemas.microsoft.com/office/drawing/2010/main"/>
                  </a:ext>
                </a:extLst>
              </a:blip>
              <a:srcRect t="4135" b="4135"/>
              <a:stretch>
                <a:fillRect/>
              </a:stretch>
            </p:blipFill>
            <p:spPr bwMode="auto">
              <a:xfrm>
                <a:off x="152400" y="1371600"/>
                <a:ext cx="4225925"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pic>
          <p:sp>
            <p:nvSpPr>
              <p:cNvPr id="54" name="Rounded Rectangle 53"/>
              <p:cNvSpPr/>
              <p:nvPr/>
            </p:nvSpPr>
            <p:spPr>
              <a:xfrm>
                <a:off x="222098" y="3358951"/>
                <a:ext cx="2540151" cy="715089"/>
              </a:xfrm>
              <a:prstGeom prst="roundRect">
                <a:avLst/>
              </a:prstGeom>
              <a:solidFill>
                <a:schemeClr val="bg1"/>
              </a:solidFill>
              <a:ln>
                <a:solidFill>
                  <a:schemeClr val="tx1"/>
                </a:solid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anchor="ctr">
                <a:spAutoFit/>
              </a:bodyPr>
              <a:lstStyle/>
              <a:p>
                <a:pPr algn="ctr">
                  <a:defRPr/>
                </a:pPr>
                <a:r>
                  <a:rPr lang="en-US" sz="1800" dirty="0">
                    <a:solidFill>
                      <a:schemeClr val="tx1"/>
                    </a:solidFill>
                  </a:rPr>
                  <a:t>Extracting </a:t>
                </a:r>
                <a:r>
                  <a:rPr lang="en-US" sz="1800" dirty="0" smtClean="0">
                    <a:solidFill>
                      <a:schemeClr val="tx1"/>
                    </a:solidFill>
                  </a:rPr>
                  <a:t>the text layer </a:t>
                </a:r>
                <a:r>
                  <a:rPr lang="en-US" dirty="0">
                    <a:solidFill>
                      <a:srgbClr val="000000"/>
                    </a:solidFill>
                  </a:rPr>
                  <a:t>from a map image</a:t>
                </a:r>
                <a:endParaRPr lang="en-US" sz="1800" dirty="0">
                  <a:solidFill>
                    <a:schemeClr val="tx1"/>
                  </a:solidFill>
                </a:endParaRPr>
              </a:p>
            </p:txBody>
          </p:sp>
        </p:grpSp>
        <p:sp>
          <p:nvSpPr>
            <p:cNvPr id="29" name="Rectangle 28"/>
            <p:cNvSpPr/>
            <p:nvPr/>
          </p:nvSpPr>
          <p:spPr>
            <a:xfrm rot="1675632">
              <a:off x="1728788" y="2784475"/>
              <a:ext cx="547687" cy="176213"/>
            </a:xfrm>
            <a:prstGeom prst="rect">
              <a:avLst/>
            </a:prstGeom>
            <a:solidFill>
              <a:srgbClr val="FF0000">
                <a:alpha val="50000"/>
              </a:srgbClr>
            </a:solidFill>
            <a:ln>
              <a:noFill/>
            </a:ln>
          </p:spPr>
          <p:style>
            <a:lnRef idx="1">
              <a:schemeClr val="accent1"/>
            </a:lnRef>
            <a:fillRef idx="3">
              <a:schemeClr val="accent1"/>
            </a:fillRef>
            <a:effectRef idx="2">
              <a:schemeClr val="accent1"/>
            </a:effectRef>
            <a:fontRef idx="minor">
              <a:schemeClr val="lt1"/>
            </a:fontRef>
          </p:style>
          <p:txBody>
            <a:bodyPr/>
            <a:lstStyle/>
            <a:p>
              <a:pPr>
                <a:defRPr/>
              </a:pPr>
              <a:endParaRPr lang="en-US" dirty="0">
                <a:solidFill>
                  <a:schemeClr val="lt1">
                    <a:alpha val="50000"/>
                  </a:schemeClr>
                </a:solidFill>
              </a:endParaRPr>
            </a:p>
          </p:txBody>
        </p:sp>
      </p:grpSp>
      <p:graphicFrame>
        <p:nvGraphicFramePr>
          <p:cNvPr id="11" name="Table 10"/>
          <p:cNvGraphicFramePr>
            <a:graphicFrameLocks noGrp="1"/>
          </p:cNvGraphicFramePr>
          <p:nvPr>
            <p:extLst>
              <p:ext uri="{D42A27DB-BD31-4B8C-83A1-F6EECF244321}">
                <p14:modId xmlns:p14="http://schemas.microsoft.com/office/powerpoint/2010/main" val="2081181097"/>
              </p:ext>
            </p:extLst>
          </p:nvPr>
        </p:nvGraphicFramePr>
        <p:xfrm>
          <a:off x="25400" y="3288149"/>
          <a:ext cx="3424238" cy="2468880"/>
        </p:xfrm>
        <a:graphic>
          <a:graphicData uri="http://schemas.openxmlformats.org/drawingml/2006/table">
            <a:tbl>
              <a:tblPr firstRow="1" bandRow="1">
                <a:tableStyleId>{5C22544A-7EE6-4342-B048-85BDC9FD1C3A}</a:tableStyleId>
              </a:tblPr>
              <a:tblGrid>
                <a:gridCol w="1141412"/>
                <a:gridCol w="2282826"/>
              </a:tblGrid>
              <a:tr h="331225">
                <a:tc>
                  <a:txBody>
                    <a:bodyPr/>
                    <a:lstStyle/>
                    <a:p>
                      <a:r>
                        <a:rPr lang="en-US" sz="1800" dirty="0" smtClean="0"/>
                        <a:t>Name</a:t>
                      </a:r>
                      <a:endParaRPr lang="en-US" sz="1800" dirty="0"/>
                    </a:p>
                  </a:txBody>
                  <a:tcPr marL="91453" marR="91453"/>
                </a:tc>
                <a:tc>
                  <a:txBody>
                    <a:bodyPr/>
                    <a:lstStyle/>
                    <a:p>
                      <a:r>
                        <a:rPr lang="en-US" sz="1800" dirty="0" smtClean="0"/>
                        <a:t>Lat./Long.</a:t>
                      </a:r>
                      <a:endParaRPr lang="en-US" sz="1800" dirty="0"/>
                    </a:p>
                  </a:txBody>
                  <a:tcPr marL="91453" marR="91453"/>
                </a:tc>
              </a:tr>
              <a:tr h="0">
                <a:tc>
                  <a:txBody>
                    <a:bodyPr/>
                    <a:lstStyle/>
                    <a:p>
                      <a:r>
                        <a:rPr lang="en-US" sz="1800" dirty="0" smtClean="0"/>
                        <a:t>Hillsdale</a:t>
                      </a:r>
                      <a:endParaRPr lang="en-US" sz="1800" dirty="0"/>
                    </a:p>
                  </a:txBody>
                  <a:tcPr marL="91453" marR="91453"/>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38.68456, -90.2873</a:t>
                      </a:r>
                    </a:p>
                  </a:txBody>
                  <a:tcPr marL="91453" marR="91453"/>
                </a:tc>
              </a:tr>
              <a:tr h="0">
                <a:tc>
                  <a:txBody>
                    <a:bodyPr/>
                    <a:lstStyle/>
                    <a:p>
                      <a:r>
                        <a:rPr lang="en-US" sz="1800" dirty="0" smtClean="0"/>
                        <a:t>Curtis Av</a:t>
                      </a:r>
                      <a:endParaRPr lang="en-US" sz="1800" dirty="0"/>
                    </a:p>
                  </a:txBody>
                  <a:tcPr marL="91453" marR="91453"/>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38.68653, -90.2907</a:t>
                      </a:r>
                    </a:p>
                  </a:txBody>
                  <a:tcPr marL="91453" marR="91453"/>
                </a:tc>
              </a:tr>
              <a:tr h="0">
                <a:tc>
                  <a:txBody>
                    <a:bodyPr/>
                    <a:lstStyle/>
                    <a:p>
                      <a:r>
                        <a:rPr lang="en-US" sz="1800" dirty="0" smtClean="0"/>
                        <a:t>Archie Moore Av</a:t>
                      </a:r>
                      <a:endParaRPr lang="en-US" sz="1800" dirty="0"/>
                    </a:p>
                  </a:txBody>
                  <a:tcPr marL="91453" marR="91453"/>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38.68484, -90.2901</a:t>
                      </a:r>
                    </a:p>
                  </a:txBody>
                  <a:tcPr marL="91453" marR="91453"/>
                </a:tc>
              </a:tr>
              <a:tr h="0">
                <a:tc>
                  <a:txBody>
                    <a:bodyPr/>
                    <a:lstStyle/>
                    <a:p>
                      <a:r>
                        <a:rPr lang="en-US" sz="1800" dirty="0" smtClean="0"/>
                        <a:t>Oakdale</a:t>
                      </a:r>
                      <a:endParaRPr lang="en-US" sz="1800" dirty="0"/>
                    </a:p>
                  </a:txBody>
                  <a:tcPr marL="91453" marR="91453"/>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38.68538, -90.28511</a:t>
                      </a:r>
                    </a:p>
                  </a:txBody>
                  <a:tcPr marL="91453" marR="91453"/>
                </a:tc>
              </a:tr>
              <a:tr h="0">
                <a:tc>
                  <a:txBody>
                    <a:bodyPr/>
                    <a:lstStyle/>
                    <a:p>
                      <a:r>
                        <a:rPr lang="en-US" sz="1800" dirty="0" smtClean="0"/>
                        <a:t>…</a:t>
                      </a:r>
                      <a:endParaRPr lang="en-US" sz="1800" dirty="0"/>
                    </a:p>
                  </a:txBody>
                  <a:tcPr marL="91453" marR="91453"/>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a:t>
                      </a:r>
                    </a:p>
                  </a:txBody>
                  <a:tcPr marL="91453" marR="91453"/>
                </a:tc>
              </a:tr>
            </a:tbl>
          </a:graphicData>
        </a:graphic>
      </p:graphicFrame>
      <p:grpSp>
        <p:nvGrpSpPr>
          <p:cNvPr id="6" name="Group 5"/>
          <p:cNvGrpSpPr/>
          <p:nvPr/>
        </p:nvGrpSpPr>
        <p:grpSpPr>
          <a:xfrm>
            <a:off x="6692900" y="987862"/>
            <a:ext cx="2438400" cy="1914525"/>
            <a:chOff x="6705600" y="1846263"/>
            <a:chExt cx="2438400" cy="1914525"/>
          </a:xfrm>
        </p:grpSpPr>
        <p:pic>
          <p:nvPicPr>
            <p:cNvPr id="18437" name="Picture 8" descr="rm_colorful_results.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6705600" y="1846263"/>
              <a:ext cx="2438400"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ounded Rectangle 20"/>
            <p:cNvSpPr/>
            <p:nvPr/>
          </p:nvSpPr>
          <p:spPr>
            <a:xfrm>
              <a:off x="6727825" y="3352800"/>
              <a:ext cx="2359025" cy="407988"/>
            </a:xfrm>
            <a:prstGeom prst="roundRect">
              <a:avLst/>
            </a:prstGeom>
            <a:solidFill>
              <a:schemeClr val="bg1"/>
            </a:solidFill>
            <a:ln>
              <a:solidFill>
                <a:schemeClr val="tx1"/>
              </a:solid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anchor="ctr">
              <a:spAutoFit/>
            </a:bodyPr>
            <a:lstStyle/>
            <a:p>
              <a:pPr algn="ctr">
                <a:defRPr/>
              </a:pPr>
              <a:r>
                <a:rPr lang="en-US" sz="1800" dirty="0" smtClean="0">
                  <a:solidFill>
                    <a:srgbClr val="000000"/>
                  </a:solidFill>
                </a:rPr>
                <a:t>Identifying text </a:t>
              </a:r>
              <a:r>
                <a:rPr lang="en-US" sz="1800" dirty="0">
                  <a:solidFill>
                    <a:srgbClr val="000000"/>
                  </a:solidFill>
                </a:rPr>
                <a:t>strings</a:t>
              </a:r>
            </a:p>
          </p:txBody>
        </p:sp>
      </p:grpSp>
      <p:grpSp>
        <p:nvGrpSpPr>
          <p:cNvPr id="3" name="Group 2"/>
          <p:cNvGrpSpPr/>
          <p:nvPr/>
        </p:nvGrpSpPr>
        <p:grpSpPr>
          <a:xfrm>
            <a:off x="4264025" y="1002149"/>
            <a:ext cx="2474913" cy="2206346"/>
            <a:chOff x="4276725" y="1828800"/>
            <a:chExt cx="2474913" cy="2206346"/>
          </a:xfrm>
        </p:grpSpPr>
        <p:pic>
          <p:nvPicPr>
            <p:cNvPr id="18436" name="Content Placeholder 5" descr="0001k1_.png"/>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4276725" y="1828800"/>
              <a:ext cx="2474913" cy="127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pic>
        <p:sp>
          <p:nvSpPr>
            <p:cNvPr id="20" name="Rounded Rectangle 19"/>
            <p:cNvSpPr/>
            <p:nvPr/>
          </p:nvSpPr>
          <p:spPr>
            <a:xfrm>
              <a:off x="4378325" y="3320057"/>
              <a:ext cx="2284413" cy="715089"/>
            </a:xfrm>
            <a:prstGeom prst="roundRect">
              <a:avLst/>
            </a:prstGeom>
            <a:solidFill>
              <a:schemeClr val="bg1"/>
            </a:solidFill>
            <a:ln>
              <a:solidFill>
                <a:schemeClr val="tx1"/>
              </a:solid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anchor="ctr">
              <a:spAutoFit/>
            </a:bodyPr>
            <a:lstStyle/>
            <a:p>
              <a:pPr algn="ctr">
                <a:defRPr/>
              </a:pPr>
              <a:r>
                <a:rPr lang="en-US" sz="1800" dirty="0" smtClean="0">
                  <a:solidFill>
                    <a:srgbClr val="000000"/>
                  </a:solidFill>
                </a:rPr>
                <a:t>Extracted text layer (raster)</a:t>
              </a:r>
              <a:endParaRPr lang="en-US" sz="1800" dirty="0">
                <a:solidFill>
                  <a:srgbClr val="000000"/>
                </a:solidFill>
              </a:endParaRPr>
            </a:p>
          </p:txBody>
        </p:sp>
      </p:grpSp>
      <p:grpSp>
        <p:nvGrpSpPr>
          <p:cNvPr id="10" name="Group 9"/>
          <p:cNvGrpSpPr/>
          <p:nvPr/>
        </p:nvGrpSpPr>
        <p:grpSpPr>
          <a:xfrm>
            <a:off x="6692800" y="3078757"/>
            <a:ext cx="2438500" cy="2914531"/>
            <a:chOff x="6705500" y="3905408"/>
            <a:chExt cx="2438500" cy="2914531"/>
          </a:xfrm>
        </p:grpSpPr>
        <p:grpSp>
          <p:nvGrpSpPr>
            <p:cNvPr id="5" name="Group 4"/>
            <p:cNvGrpSpPr/>
            <p:nvPr/>
          </p:nvGrpSpPr>
          <p:grpSpPr>
            <a:xfrm>
              <a:off x="6705500" y="3905408"/>
              <a:ext cx="2438500" cy="2914531"/>
              <a:chOff x="6705500" y="3905408"/>
              <a:chExt cx="2438500" cy="2914531"/>
            </a:xfrm>
          </p:grpSpPr>
          <p:sp>
            <p:nvSpPr>
              <p:cNvPr id="51" name="Rounded Rectangle 50"/>
              <p:cNvSpPr/>
              <p:nvPr/>
            </p:nvSpPr>
            <p:spPr>
              <a:xfrm>
                <a:off x="6705500" y="6104850"/>
                <a:ext cx="2438500" cy="715089"/>
              </a:xfrm>
              <a:prstGeom prst="roundRect">
                <a:avLst/>
              </a:prstGeom>
              <a:solidFill>
                <a:schemeClr val="bg1"/>
              </a:solidFill>
              <a:ln>
                <a:solidFill>
                  <a:schemeClr val="tx1"/>
                </a:solid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anchor="ctr">
                <a:spAutoFit/>
              </a:bodyPr>
              <a:lstStyle/>
              <a:p>
                <a:pPr algn="ctr">
                  <a:defRPr/>
                </a:pPr>
                <a:r>
                  <a:rPr lang="en-US" dirty="0">
                    <a:solidFill>
                      <a:srgbClr val="000000"/>
                    </a:solidFill>
                  </a:rPr>
                  <a:t>R</a:t>
                </a:r>
                <a:r>
                  <a:rPr lang="en-US" sz="1800" dirty="0" smtClean="0">
                    <a:solidFill>
                      <a:srgbClr val="000000"/>
                    </a:solidFill>
                  </a:rPr>
                  <a:t>otating every string </a:t>
                </a:r>
                <a:r>
                  <a:rPr lang="en-US" sz="1800" dirty="0">
                    <a:solidFill>
                      <a:srgbClr val="000000"/>
                    </a:solidFill>
                  </a:rPr>
                  <a:t>to horizontal</a:t>
                </a:r>
              </a:p>
            </p:txBody>
          </p:sp>
          <p:pic>
            <p:nvPicPr>
              <p:cNvPr id="18472" name="Picture 2" descr="Untitled.tif"/>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010400" y="3905408"/>
                <a:ext cx="1041400"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73" name="Picture 23" descr="Untitled.tif"/>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3676354">
                <a:off x="7097713" y="4730908"/>
                <a:ext cx="1041400"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5" name="Right Arrow 24"/>
            <p:cNvSpPr>
              <a:spLocks noChangeAspect="1"/>
            </p:cNvSpPr>
            <p:nvPr/>
          </p:nvSpPr>
          <p:spPr>
            <a:xfrm rot="5400000">
              <a:off x="7562850" y="5188108"/>
              <a:ext cx="228600" cy="228600"/>
            </a:xfrm>
            <a:prstGeom prst="rightArrow">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grpSp>
      <p:grpSp>
        <p:nvGrpSpPr>
          <p:cNvPr id="7" name="Group 6"/>
          <p:cNvGrpSpPr/>
          <p:nvPr/>
        </p:nvGrpSpPr>
        <p:grpSpPr>
          <a:xfrm>
            <a:off x="3619500" y="4837549"/>
            <a:ext cx="2702617" cy="1206818"/>
            <a:chOff x="3632200" y="5664200"/>
            <a:chExt cx="2702617" cy="1206818"/>
          </a:xfrm>
        </p:grpSpPr>
        <p:sp>
          <p:nvSpPr>
            <p:cNvPr id="18464" name="TextBox 40"/>
            <p:cNvSpPr txBox="1">
              <a:spLocks noChangeArrowheads="1"/>
            </p:cNvSpPr>
            <p:nvPr/>
          </p:nvSpPr>
          <p:spPr bwMode="auto">
            <a:xfrm>
              <a:off x="4176712" y="5664200"/>
              <a:ext cx="16716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Tahoma" charset="0"/>
                  <a:ea typeface="ＭＳ Ｐゴシック" charset="0"/>
                  <a:cs typeface="ＭＳ Ｐゴシック" charset="0"/>
                </a:defRPr>
              </a:lvl1pPr>
              <a:lvl2pPr marL="742950" indent="-285750" eaLnBrk="0" hangingPunct="0">
                <a:defRPr sz="1600">
                  <a:solidFill>
                    <a:schemeClr val="tx1"/>
                  </a:solidFill>
                  <a:latin typeface="Tahoma" charset="0"/>
                  <a:ea typeface="ＭＳ Ｐゴシック" charset="0"/>
                </a:defRPr>
              </a:lvl2pPr>
              <a:lvl3pPr marL="1143000" indent="-228600" eaLnBrk="0" hangingPunct="0">
                <a:defRPr sz="1600">
                  <a:solidFill>
                    <a:schemeClr val="tx1"/>
                  </a:solidFill>
                  <a:latin typeface="Tahoma" charset="0"/>
                  <a:ea typeface="ＭＳ Ｐゴシック" charset="0"/>
                </a:defRPr>
              </a:lvl3pPr>
              <a:lvl4pPr marL="1600200" indent="-228600" eaLnBrk="0" hangingPunct="0">
                <a:defRPr sz="1600">
                  <a:solidFill>
                    <a:schemeClr val="tx1"/>
                  </a:solidFill>
                  <a:latin typeface="Tahoma" charset="0"/>
                  <a:ea typeface="ＭＳ Ｐゴシック" charset="0"/>
                </a:defRPr>
              </a:lvl4pPr>
              <a:lvl5pPr marL="2057400" indent="-228600" eaLnBrk="0" hangingPunct="0">
                <a:defRPr sz="1600">
                  <a:solidFill>
                    <a:schemeClr val="tx1"/>
                  </a:solidFill>
                  <a:latin typeface="Tahoma" charset="0"/>
                  <a:ea typeface="ＭＳ Ｐゴシック" charset="0"/>
                </a:defRPr>
              </a:lvl5pPr>
              <a:lvl6pPr marL="2514600" indent="-228600" eaLnBrk="0" fontAlgn="base" hangingPunct="0">
                <a:spcBef>
                  <a:spcPct val="0"/>
                </a:spcBef>
                <a:spcAft>
                  <a:spcPct val="0"/>
                </a:spcAft>
                <a:defRPr sz="1600">
                  <a:solidFill>
                    <a:schemeClr val="tx1"/>
                  </a:solidFill>
                  <a:latin typeface="Tahoma" charset="0"/>
                  <a:ea typeface="ＭＳ Ｐゴシック" charset="0"/>
                </a:defRPr>
              </a:lvl6pPr>
              <a:lvl7pPr marL="2971800" indent="-228600" eaLnBrk="0" fontAlgn="base" hangingPunct="0">
                <a:spcBef>
                  <a:spcPct val="0"/>
                </a:spcBef>
                <a:spcAft>
                  <a:spcPct val="0"/>
                </a:spcAft>
                <a:defRPr sz="1600">
                  <a:solidFill>
                    <a:schemeClr val="tx1"/>
                  </a:solidFill>
                  <a:latin typeface="Tahoma" charset="0"/>
                  <a:ea typeface="ＭＳ Ｐゴシック" charset="0"/>
                </a:defRPr>
              </a:lvl7pPr>
              <a:lvl8pPr marL="3429000" indent="-228600" eaLnBrk="0" fontAlgn="base" hangingPunct="0">
                <a:spcBef>
                  <a:spcPct val="0"/>
                </a:spcBef>
                <a:spcAft>
                  <a:spcPct val="0"/>
                </a:spcAft>
                <a:defRPr sz="1600">
                  <a:solidFill>
                    <a:schemeClr val="tx1"/>
                  </a:solidFill>
                  <a:latin typeface="Tahoma" charset="0"/>
                  <a:ea typeface="ＭＳ Ｐゴシック" charset="0"/>
                </a:defRPr>
              </a:lvl8pPr>
              <a:lvl9pPr marL="3886200" indent="-228600" eaLnBrk="0" fontAlgn="base" hangingPunct="0">
                <a:spcBef>
                  <a:spcPct val="0"/>
                </a:spcBef>
                <a:spcAft>
                  <a:spcPct val="0"/>
                </a:spcAft>
                <a:defRPr sz="1600">
                  <a:solidFill>
                    <a:schemeClr val="tx1"/>
                  </a:solidFill>
                  <a:latin typeface="Tahoma" charset="0"/>
                  <a:ea typeface="ＭＳ Ｐゴシック" charset="0"/>
                </a:defRPr>
              </a:lvl9pPr>
            </a:lstStyle>
            <a:p>
              <a:pPr eaLnBrk="1" hangingPunct="1"/>
              <a:r>
                <a:rPr lang="en-US" sz="3200" dirty="0"/>
                <a:t>Edmund</a:t>
              </a:r>
            </a:p>
          </p:txBody>
        </p:sp>
        <p:sp>
          <p:nvSpPr>
            <p:cNvPr id="27" name="Rounded Rectangle 26"/>
            <p:cNvSpPr/>
            <p:nvPr/>
          </p:nvSpPr>
          <p:spPr>
            <a:xfrm>
              <a:off x="3632200" y="6462395"/>
              <a:ext cx="2702617" cy="408623"/>
            </a:xfrm>
            <a:prstGeom prst="roundRect">
              <a:avLst/>
            </a:prstGeom>
            <a:solidFill>
              <a:schemeClr val="bg1"/>
            </a:solidFill>
            <a:ln>
              <a:solidFill>
                <a:schemeClr val="tx1"/>
              </a:solid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anchor="ctr">
              <a:spAutoFit/>
            </a:bodyPr>
            <a:lstStyle/>
            <a:p>
              <a:pPr algn="ctr">
                <a:defRPr/>
              </a:pPr>
              <a:r>
                <a:rPr lang="en-US" dirty="0" smtClean="0">
                  <a:solidFill>
                    <a:srgbClr val="000000"/>
                  </a:solidFill>
                </a:rPr>
                <a:t>Recognizing </a:t>
              </a:r>
              <a:r>
                <a:rPr lang="en-US" sz="1800" dirty="0" smtClean="0">
                  <a:solidFill>
                    <a:srgbClr val="000000"/>
                  </a:solidFill>
                </a:rPr>
                <a:t>string images</a:t>
              </a:r>
              <a:endParaRPr lang="en-US" sz="1800" dirty="0">
                <a:solidFill>
                  <a:srgbClr val="000000"/>
                </a:solidFill>
              </a:endParaRPr>
            </a:p>
          </p:txBody>
        </p:sp>
      </p:grpSp>
      <p:sp>
        <p:nvSpPr>
          <p:cNvPr id="28" name="Rounded Rectangle 27"/>
          <p:cNvSpPr/>
          <p:nvPr/>
        </p:nvSpPr>
        <p:spPr>
          <a:xfrm>
            <a:off x="209399" y="5635744"/>
            <a:ext cx="2184400" cy="408623"/>
          </a:xfrm>
          <a:prstGeom prst="roundRect">
            <a:avLst/>
          </a:prstGeom>
          <a:solidFill>
            <a:schemeClr val="bg1"/>
          </a:solidFill>
          <a:ln>
            <a:solidFill>
              <a:schemeClr val="tx1"/>
            </a:solid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anchor="ctr">
            <a:spAutoFit/>
          </a:bodyPr>
          <a:lstStyle/>
          <a:p>
            <a:pPr algn="ctr">
              <a:defRPr/>
            </a:pPr>
            <a:r>
              <a:rPr lang="en-US" sz="1800" dirty="0" smtClean="0">
                <a:solidFill>
                  <a:srgbClr val="000000"/>
                </a:solidFill>
              </a:rPr>
              <a:t>Geonames database</a:t>
            </a:r>
            <a:endParaRPr lang="en-US" sz="1800" dirty="0">
              <a:solidFill>
                <a:srgbClr val="000000"/>
              </a:solidFill>
            </a:endParaRPr>
          </a:p>
        </p:txBody>
      </p:sp>
      <p:sp>
        <p:nvSpPr>
          <p:cNvPr id="32" name="Right Arrow 31"/>
          <p:cNvSpPr>
            <a:spLocks noChangeAspect="1"/>
          </p:cNvSpPr>
          <p:nvPr/>
        </p:nvSpPr>
        <p:spPr>
          <a:xfrm>
            <a:off x="3833813" y="2032436"/>
            <a:ext cx="741363" cy="493713"/>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33" name="Right Arrow 32"/>
          <p:cNvSpPr>
            <a:spLocks noChangeAspect="1"/>
          </p:cNvSpPr>
          <p:nvPr/>
        </p:nvSpPr>
        <p:spPr>
          <a:xfrm>
            <a:off x="6322218" y="2032436"/>
            <a:ext cx="741363" cy="493713"/>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34" name="Right Arrow 33"/>
          <p:cNvSpPr>
            <a:spLocks noChangeAspect="1"/>
          </p:cNvSpPr>
          <p:nvPr/>
        </p:nvSpPr>
        <p:spPr>
          <a:xfrm rot="10800000">
            <a:off x="6029225" y="4055348"/>
            <a:ext cx="741363" cy="493713"/>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35" name="Right Arrow 34"/>
          <p:cNvSpPr>
            <a:spLocks noChangeAspect="1"/>
          </p:cNvSpPr>
          <p:nvPr/>
        </p:nvSpPr>
        <p:spPr>
          <a:xfrm rot="10800000">
            <a:off x="3046411" y="4055349"/>
            <a:ext cx="741363" cy="493713"/>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36" name="Right Arrow 35"/>
          <p:cNvSpPr>
            <a:spLocks noChangeAspect="1"/>
          </p:cNvSpPr>
          <p:nvPr/>
        </p:nvSpPr>
        <p:spPr>
          <a:xfrm rot="5400000">
            <a:off x="7989888" y="3603187"/>
            <a:ext cx="741363" cy="493713"/>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4191000" y="3923149"/>
            <a:ext cx="1644650" cy="9144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4235450" y="4220725"/>
            <a:ext cx="1531188" cy="369332"/>
          </a:xfrm>
          <a:prstGeom prst="rect">
            <a:avLst/>
          </a:prstGeom>
          <a:noFill/>
        </p:spPr>
        <p:txBody>
          <a:bodyPr wrap="none" rtlCol="0">
            <a:spAutoFit/>
          </a:bodyPr>
          <a:lstStyle/>
          <a:p>
            <a:r>
              <a:rPr lang="en-US" dirty="0" smtClean="0"/>
              <a:t>Tesseract OCR</a:t>
            </a:r>
            <a:endParaRPr lang="en-US" dirty="0"/>
          </a:p>
        </p:txBody>
      </p:sp>
    </p:spTree>
    <p:extLst>
      <p:ext uri="{BB962C8B-B14F-4D97-AF65-F5344CB8AC3E}">
        <p14:creationId xmlns:p14="http://schemas.microsoft.com/office/powerpoint/2010/main" val="594175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p:txBody>
          <a:bodyPr/>
          <a:lstStyle/>
          <a:p>
            <a:r>
              <a:rPr lang="en-US" b="1" dirty="0">
                <a:ea typeface="ＭＳ Ｐゴシック" charset="0"/>
                <a:cs typeface="ＭＳ Ｐゴシック" charset="0"/>
              </a:rPr>
              <a:t>Experimental Results</a:t>
            </a:r>
          </a:p>
        </p:txBody>
      </p:sp>
      <p:sp>
        <p:nvSpPr>
          <p:cNvPr id="29698" name="Content Placeholder 2"/>
          <p:cNvSpPr>
            <a:spLocks noGrp="1"/>
          </p:cNvSpPr>
          <p:nvPr>
            <p:ph sz="quarter" idx="1"/>
          </p:nvPr>
        </p:nvSpPr>
        <p:spPr>
          <a:xfrm>
            <a:off x="228600" y="1524000"/>
            <a:ext cx="8610600" cy="4713288"/>
          </a:xfrm>
        </p:spPr>
        <p:txBody>
          <a:bodyPr>
            <a:normAutofit/>
          </a:bodyPr>
          <a:lstStyle/>
          <a:p>
            <a:r>
              <a:rPr lang="en-US" sz="2400" b="0" dirty="0">
                <a:ea typeface="ＭＳ Ｐゴシック" charset="0"/>
                <a:cs typeface="ＭＳ Ｐゴシック" charset="0"/>
              </a:rPr>
              <a:t>Strabo correctly generated named road vector data with a 92.38% accuracy (824 correct named road segments)</a:t>
            </a:r>
          </a:p>
        </p:txBody>
      </p:sp>
      <p:pic>
        <p:nvPicPr>
          <p:cNvPr id="2" name="Picture 1" descr="esri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9996"/>
            <a:ext cx="9144000" cy="6188004"/>
          </a:xfrm>
          <a:prstGeom prst="rect">
            <a:avLst/>
          </a:prstGeom>
        </p:spPr>
      </p:pic>
    </p:spTree>
    <p:extLst>
      <p:ext uri="{BB962C8B-B14F-4D97-AF65-F5344CB8AC3E}">
        <p14:creationId xmlns:p14="http://schemas.microsoft.com/office/powerpoint/2010/main" val="21209203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ea typeface="ＭＳ Ｐゴシック" charset="0"/>
                <a:cs typeface="ＭＳ Ｐゴシック" charset="0"/>
              </a:rPr>
              <a:t>Experimental Results (Cont’d)</a:t>
            </a:r>
            <a:endParaRPr lang="en-US" dirty="0"/>
          </a:p>
        </p:txBody>
      </p:sp>
      <p:sp>
        <p:nvSpPr>
          <p:cNvPr id="3" name="Content Placeholder 2"/>
          <p:cNvSpPr>
            <a:spLocks noGrp="1"/>
          </p:cNvSpPr>
          <p:nvPr>
            <p:ph idx="1"/>
          </p:nvPr>
        </p:nvSpPr>
        <p:spPr/>
        <p:txBody>
          <a:bodyPr/>
          <a:lstStyle/>
          <a:p>
            <a:endParaRPr lang="en-US"/>
          </a:p>
        </p:txBody>
      </p:sp>
      <p:pic>
        <p:nvPicPr>
          <p:cNvPr id="4" name="Picture 3" descr="esri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 y="584200"/>
            <a:ext cx="9144000" cy="5940790"/>
          </a:xfrm>
          <a:prstGeom prst="rect">
            <a:avLst/>
          </a:prstGeom>
        </p:spPr>
      </p:pic>
    </p:spTree>
    <p:extLst>
      <p:ext uri="{BB962C8B-B14F-4D97-AF65-F5344CB8AC3E}">
        <p14:creationId xmlns:p14="http://schemas.microsoft.com/office/powerpoint/2010/main" val="305974739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208</TotalTime>
  <Words>377</Words>
  <Application>Microsoft Macintosh PowerPoint</Application>
  <PresentationFormat>On-screen Show (4:3)</PresentationFormat>
  <Paragraphs>37</Paragraphs>
  <Slides>8</Slides>
  <Notes>4</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PowerPoint Presentation</vt:lpstr>
      <vt:lpstr>PowerPoint Presentation</vt:lpstr>
      <vt:lpstr>PowerPoint Presentation</vt:lpstr>
      <vt:lpstr>Example Road Vectorization Results</vt:lpstr>
      <vt:lpstr>Example Road Vectorization Results</vt:lpstr>
      <vt:lpstr>PowerPoint Presentation</vt:lpstr>
      <vt:lpstr>Experimental Results</vt:lpstr>
      <vt:lpstr>Experimental Results (Cont’d)</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Yao-Yi Chiang</dc:creator>
  <cp:lastModifiedBy>Yao-Yi Chiang</cp:lastModifiedBy>
  <cp:revision>4</cp:revision>
  <dcterms:created xsi:type="dcterms:W3CDTF">2014-07-09T19:33:21Z</dcterms:created>
  <dcterms:modified xsi:type="dcterms:W3CDTF">2014-07-09T23:01:44Z</dcterms:modified>
</cp:coreProperties>
</file>